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37"/>
  </p:notesMasterIdLst>
  <p:handoutMasterIdLst>
    <p:handoutMasterId r:id="rId38"/>
  </p:handoutMasterIdLst>
  <p:sldIdLst>
    <p:sldId id="256" r:id="rId2"/>
    <p:sldId id="404" r:id="rId3"/>
    <p:sldId id="284" r:id="rId4"/>
    <p:sldId id="409" r:id="rId5"/>
    <p:sldId id="410" r:id="rId6"/>
    <p:sldId id="411" r:id="rId7"/>
    <p:sldId id="412" r:id="rId8"/>
    <p:sldId id="413" r:id="rId9"/>
    <p:sldId id="443" r:id="rId10"/>
    <p:sldId id="441" r:id="rId11"/>
    <p:sldId id="416" r:id="rId12"/>
    <p:sldId id="417" r:id="rId13"/>
    <p:sldId id="418" r:id="rId14"/>
    <p:sldId id="419" r:id="rId15"/>
    <p:sldId id="420" r:id="rId16"/>
    <p:sldId id="421" r:id="rId17"/>
    <p:sldId id="422" r:id="rId18"/>
    <p:sldId id="423" r:id="rId19"/>
    <p:sldId id="424" r:id="rId20"/>
    <p:sldId id="425" r:id="rId21"/>
    <p:sldId id="426" r:id="rId22"/>
    <p:sldId id="427" r:id="rId23"/>
    <p:sldId id="428" r:id="rId24"/>
    <p:sldId id="429" r:id="rId25"/>
    <p:sldId id="430" r:id="rId26"/>
    <p:sldId id="431" r:id="rId27"/>
    <p:sldId id="432" r:id="rId28"/>
    <p:sldId id="433" r:id="rId29"/>
    <p:sldId id="434" r:id="rId30"/>
    <p:sldId id="435" r:id="rId31"/>
    <p:sldId id="436" r:id="rId32"/>
    <p:sldId id="437" r:id="rId33"/>
    <p:sldId id="438" r:id="rId34"/>
    <p:sldId id="439" r:id="rId35"/>
    <p:sldId id="289" r:id="rId36"/>
  </p:sldIdLst>
  <p:sldSz cx="9144000" cy="6858000" type="screen4x3"/>
  <p:notesSz cx="9928225" cy="6797675"/>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6"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7/25/2014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7/25/2014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4.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35.xml"/><Relationship Id="rId17" Type="http://schemas.openxmlformats.org/officeDocument/2006/relationships/slide" Target="../slides/slide28.xml"/><Relationship Id="rId2" Type="http://schemas.openxmlformats.org/officeDocument/2006/relationships/slideLayout" Target="../slideLayouts/slideLayout2.xml"/><Relationship Id="rId16" Type="http://schemas.openxmlformats.org/officeDocument/2006/relationships/slide" Target="../slides/slide2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5" Type="http://schemas.openxmlformats.org/officeDocument/2006/relationships/slide" Target="../slides/slide10.xml"/><Relationship Id="rId10" Type="http://schemas.openxmlformats.org/officeDocument/2006/relationships/slide" Target="../slides/slide3.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0" action="ppaction://hlinksldjump"/>
          </p:cNvPr>
          <p:cNvSpPr/>
          <p:nvPr userDrawn="1"/>
        </p:nvSpPr>
        <p:spPr>
          <a:xfrm>
            <a:off x="5256584"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3"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4" action="ppaction://hlinksldjump"/>
          </p:cNvPr>
          <p:cNvSpPr/>
          <p:nvPr userDrawn="1"/>
        </p:nvSpPr>
        <p:spPr>
          <a:xfrm>
            <a:off x="3059832" y="6569968"/>
            <a:ext cx="432048"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5"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5"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6" action="ppaction://hlinksldjump"/>
          </p:cNvPr>
          <p:cNvSpPr/>
          <p:nvPr userDrawn="1"/>
        </p:nvSpPr>
        <p:spPr>
          <a:xfrm>
            <a:off x="4211960"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7" action="ppaction://hlinksldjump"/>
          </p:cNvPr>
          <p:cNvSpPr/>
          <p:nvPr userDrawn="1"/>
        </p:nvSpPr>
        <p:spPr>
          <a:xfrm>
            <a:off x="4716016" y="6569968"/>
            <a:ext cx="504056"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binfocanada.about.com/od/financing/g/collateral.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nature.com/nature/journal/v439/n7079/full/439908a.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nature.com/nature/journal/v439/n7079/full/439908a.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venture-finance.co.uk/our-services/invoice-discounting/what-is-it.aspx" TargetMode="External"/><Relationship Id="rId2" Type="http://schemas.openxmlformats.org/officeDocument/2006/relationships/hyperlink" Target="http://www.venture-finance.co.uk/our-services/factoring/what-is-it.asp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Unit%2030%20-%20LO3%20-%20Task%2002%20-%20Method%20of%20Finance.docx"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independent.co.uk/news/business/eurotunnel-to-claim-pounds-2bn-costs-1601185.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fool.co.uk/news/investing/2009/05/26/famous-scams-the-enron-scandal.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Unit%2030%20-%20LO3%20-%20Task%2002%20-%20Method%20of%20Finance.docx"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30 - Business Resources</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733256"/>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LO3 </a:t>
            </a:r>
            <a:r>
              <a:rPr lang="en-GB" sz="2400" dirty="0"/>
              <a:t>- Know how to access sources of finance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602"/>
            <a:ext cx="8786874" cy="5500702"/>
          </a:xfrm>
        </p:spPr>
        <p:txBody>
          <a:bodyPr>
            <a:noAutofit/>
          </a:bodyPr>
          <a:lstStyle/>
          <a:p>
            <a:pPr marL="0" indent="0">
              <a:buNone/>
            </a:pPr>
            <a:r>
              <a:rPr lang="en-GB" sz="2000" dirty="0"/>
              <a:t>Different forms of external sources of finances </a:t>
            </a:r>
            <a:r>
              <a:rPr lang="en-GB" sz="2000" dirty="0" smtClean="0"/>
              <a:t>are available to companies and each has a different level of security and importance to shareholders and stakeholders. These </a:t>
            </a:r>
            <a:r>
              <a:rPr lang="en-GB" sz="2000" dirty="0"/>
              <a:t>can include Government sponsorship, local and national, start up grants, local community sponsorship, voluntary support, subsidiary company funding and first year start discounting on tax and DTI support and others</a:t>
            </a:r>
            <a:r>
              <a:rPr lang="en-GB" sz="2000" dirty="0" smtClean="0"/>
              <a:t>.</a:t>
            </a:r>
          </a:p>
          <a:p>
            <a:pPr marL="0" indent="0">
              <a:buNone/>
            </a:pPr>
            <a:endParaRPr lang="en-GB" sz="2000" dirty="0" smtClean="0"/>
          </a:p>
          <a:p>
            <a:pPr marL="514350" indent="-514350">
              <a:buFont typeface="+mj-lt"/>
              <a:buAutoNum type="arabicPeriod"/>
            </a:pPr>
            <a:endParaRPr lang="en-GB" sz="2000" dirty="0" smtClean="0"/>
          </a:p>
          <a:p>
            <a:pPr marL="514350" indent="-514350">
              <a:buFont typeface="+mj-lt"/>
              <a:buAutoNum type="arabicPeriod"/>
            </a:pPr>
            <a:endParaRPr lang="en-GB" sz="2000" dirty="0"/>
          </a:p>
          <a:p>
            <a:pPr marL="514350" indent="-514350">
              <a:buFont typeface="+mj-lt"/>
              <a:buAutoNum type="arabicPeriod"/>
            </a:pPr>
            <a:endParaRPr lang="en-GB" sz="2000" dirty="0" smtClean="0"/>
          </a:p>
          <a:p>
            <a:pPr marL="0" indent="0">
              <a:buNone/>
            </a:pPr>
            <a:r>
              <a:rPr lang="en-GB" sz="2000" dirty="0" smtClean="0"/>
              <a:t>For the business selected company you will need to look at the forms of External Finance that are available in order to survive.</a:t>
            </a:r>
            <a:endParaRPr lang="en-GB" sz="2000" b="1" dirty="0" smtClean="0"/>
          </a:p>
          <a:p>
            <a:pPr marL="0" indent="0">
              <a:buNone/>
            </a:pPr>
            <a:r>
              <a:rPr lang="en-GB" sz="1800" b="1" dirty="0" smtClean="0"/>
              <a:t>P4.2 – Task 04 - </a:t>
            </a:r>
            <a:r>
              <a:rPr lang="en-GB" sz="1800" dirty="0" smtClean="0"/>
              <a:t>In general terms </a:t>
            </a:r>
            <a:r>
              <a:rPr lang="en-GB" sz="1800" dirty="0" smtClean="0"/>
              <a:t>describe </a:t>
            </a:r>
            <a:r>
              <a:rPr lang="en-GB" sz="1800" dirty="0" smtClean="0"/>
              <a:t>and research the </a:t>
            </a:r>
            <a:r>
              <a:rPr lang="en-GB" sz="1800" dirty="0" smtClean="0"/>
              <a:t>different forms of External </a:t>
            </a:r>
            <a:r>
              <a:rPr lang="en-GB" sz="1800" dirty="0" smtClean="0"/>
              <a:t>finances </a:t>
            </a:r>
            <a:r>
              <a:rPr lang="en-GB" sz="1800" dirty="0" smtClean="0"/>
              <a:t>that </a:t>
            </a:r>
            <a:r>
              <a:rPr lang="en-GB" sz="1800" dirty="0" smtClean="0"/>
              <a:t>could be </a:t>
            </a:r>
            <a:r>
              <a:rPr lang="en-GB" sz="1800" dirty="0" smtClean="0"/>
              <a:t>available for companies and research and state the benefits and disadvantages of each.</a:t>
            </a:r>
          </a:p>
          <a:p>
            <a:pPr marL="0" indent="0">
              <a:buNone/>
            </a:pPr>
            <a:r>
              <a:rPr lang="en-GB" sz="1800" b="1" dirty="0" smtClean="0"/>
              <a:t>P4.2 – Task 05 -</a:t>
            </a:r>
            <a:r>
              <a:rPr lang="en-GB" sz="1800" dirty="0" smtClean="0"/>
              <a:t> Based </a:t>
            </a:r>
            <a:r>
              <a:rPr lang="en-GB" sz="1800" dirty="0" smtClean="0"/>
              <a:t>on </a:t>
            </a:r>
            <a:r>
              <a:rPr lang="en-GB" sz="1800" dirty="0" smtClean="0"/>
              <a:t>the business </a:t>
            </a:r>
            <a:r>
              <a:rPr lang="en-GB" sz="1800" dirty="0" smtClean="0"/>
              <a:t>selected </a:t>
            </a:r>
            <a:r>
              <a:rPr lang="en-GB" sz="1800" dirty="0" smtClean="0"/>
              <a:t>company, </a:t>
            </a:r>
            <a:r>
              <a:rPr lang="en-GB" sz="1800" dirty="0" smtClean="0"/>
              <a:t>describe the </a:t>
            </a:r>
            <a:r>
              <a:rPr lang="en-GB" sz="1800" dirty="0" smtClean="0"/>
              <a:t>External </a:t>
            </a:r>
            <a:r>
              <a:rPr lang="en-GB" sz="1800" dirty="0" smtClean="0"/>
              <a:t>sources of finance that are </a:t>
            </a:r>
            <a:r>
              <a:rPr lang="en-GB" sz="1800" dirty="0" smtClean="0"/>
              <a:t>available </a:t>
            </a:r>
            <a:r>
              <a:rPr lang="en-GB" sz="1800" dirty="0" smtClean="0"/>
              <a:t>within the business to access beyond its own </a:t>
            </a:r>
            <a:r>
              <a:rPr lang="en-GB" sz="1800" dirty="0" smtClean="0"/>
              <a:t>internal means.</a:t>
            </a:r>
            <a:endParaRPr lang="en-GB" sz="1800" dirty="0" smtClean="0"/>
          </a:p>
        </p:txBody>
      </p:sp>
      <p:sp>
        <p:nvSpPr>
          <p:cNvPr id="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600" dirty="0" smtClean="0"/>
              <a:t>P4.2 - External sources of finance</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63731977"/>
              </p:ext>
            </p:extLst>
          </p:nvPr>
        </p:nvGraphicFramePr>
        <p:xfrm>
          <a:off x="142844" y="2492896"/>
          <a:ext cx="8786876" cy="1005840"/>
        </p:xfrm>
        <a:graphic>
          <a:graphicData uri="http://schemas.openxmlformats.org/drawingml/2006/table">
            <a:tbl>
              <a:tblPr firstRow="1" bandRow="1">
                <a:tableStyleId>{5C22544A-7EE6-4342-B048-85BDC9FD1C3A}</a:tableStyleId>
              </a:tblPr>
              <a:tblGrid>
                <a:gridCol w="2196719"/>
                <a:gridCol w="2196719"/>
                <a:gridCol w="2196719"/>
                <a:gridCol w="2196719"/>
              </a:tblGrid>
              <a:tr h="0">
                <a:tc>
                  <a:txBody>
                    <a:bodyPr/>
                    <a:lstStyle/>
                    <a:p>
                      <a:pPr algn="ctr"/>
                      <a:r>
                        <a:rPr lang="en-GB" sz="1600" b="1" dirty="0" smtClean="0">
                          <a:solidFill>
                            <a:schemeClr val="tx1"/>
                          </a:solidFill>
                        </a:rPr>
                        <a:t>Factoring</a:t>
                      </a:r>
                      <a:endParaRPr lang="en-GB" sz="1600" b="1" dirty="0">
                        <a:solidFill>
                          <a:schemeClr val="tx1"/>
                        </a:solidFill>
                      </a:endParaRPr>
                    </a:p>
                  </a:txBody>
                  <a:tcPr/>
                </a:tc>
                <a:tc>
                  <a:txBody>
                    <a:bodyPr/>
                    <a:lstStyle/>
                    <a:p>
                      <a:pPr algn="ctr"/>
                      <a:r>
                        <a:rPr lang="en-GB" sz="1600" b="1" dirty="0" smtClean="0">
                          <a:solidFill>
                            <a:schemeClr val="tx1"/>
                          </a:solidFill>
                        </a:rPr>
                        <a:t>Debentures</a:t>
                      </a:r>
                      <a:endParaRPr lang="en-GB" sz="1600" b="1" dirty="0">
                        <a:solidFill>
                          <a:schemeClr val="tx1"/>
                        </a:solidFill>
                      </a:endParaRPr>
                    </a:p>
                  </a:txBody>
                  <a:tcPr/>
                </a:tc>
                <a:tc>
                  <a:txBody>
                    <a:bodyPr/>
                    <a:lstStyle/>
                    <a:p>
                      <a:pPr algn="ctr"/>
                      <a:r>
                        <a:rPr lang="en-GB" sz="1600" b="1" dirty="0" smtClean="0">
                          <a:solidFill>
                            <a:schemeClr val="tx1"/>
                          </a:solidFill>
                        </a:rPr>
                        <a:t>Grants</a:t>
                      </a:r>
                      <a:endParaRPr lang="en-GB" sz="1600" b="1" dirty="0">
                        <a:solidFill>
                          <a:schemeClr val="tx1"/>
                        </a:solidFill>
                      </a:endParaRPr>
                    </a:p>
                  </a:txBody>
                  <a:tcPr/>
                </a:tc>
                <a:tc>
                  <a:txBody>
                    <a:bodyPr/>
                    <a:lstStyle/>
                    <a:p>
                      <a:pPr algn="ctr"/>
                      <a:r>
                        <a:rPr lang="en-GB" sz="1600" b="1" dirty="0" smtClean="0">
                          <a:solidFill>
                            <a:schemeClr val="tx1"/>
                          </a:solidFill>
                        </a:rPr>
                        <a:t>Overdrafts</a:t>
                      </a:r>
                      <a:endParaRPr lang="en-GB" sz="1600" b="1" dirty="0">
                        <a:solidFill>
                          <a:schemeClr val="tx1"/>
                        </a:solidFill>
                      </a:endParaRPr>
                    </a:p>
                  </a:txBody>
                  <a:tcPr/>
                </a:tc>
              </a:tr>
              <a:tr h="134306">
                <a:tc>
                  <a:txBody>
                    <a:bodyPr/>
                    <a:lstStyle/>
                    <a:p>
                      <a:pPr algn="ctr"/>
                      <a:r>
                        <a:rPr lang="en-GB" sz="1600" b="1" dirty="0" smtClean="0">
                          <a:solidFill>
                            <a:schemeClr val="tx1"/>
                          </a:solidFill>
                        </a:rPr>
                        <a:t>Bank Business Loan</a:t>
                      </a:r>
                      <a:endParaRPr lang="en-GB" sz="1600" b="1" dirty="0">
                        <a:solidFill>
                          <a:schemeClr val="tx1"/>
                        </a:solidFill>
                      </a:endParaRPr>
                    </a:p>
                  </a:txBody>
                  <a:tcPr/>
                </a:tc>
                <a:tc>
                  <a:txBody>
                    <a:bodyPr/>
                    <a:lstStyle/>
                    <a:p>
                      <a:pPr algn="ctr"/>
                      <a:r>
                        <a:rPr lang="en-GB" sz="1600" b="1" dirty="0" smtClean="0">
                          <a:solidFill>
                            <a:schemeClr val="tx1"/>
                          </a:solidFill>
                        </a:rPr>
                        <a:t>Business Mortgage</a:t>
                      </a:r>
                      <a:endParaRPr lang="en-GB" sz="1600" b="1"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Hire Purchase (HPI)</a:t>
                      </a: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Asset Sale / Lending</a:t>
                      </a:r>
                      <a:endParaRPr lang="en-GB" sz="1600" b="1" dirty="0">
                        <a:solidFill>
                          <a:schemeClr val="tx1"/>
                        </a:solidFill>
                      </a:endParaRPr>
                    </a:p>
                  </a:txBody>
                  <a:tcPr/>
                </a:tc>
              </a:tr>
              <a:tr h="2724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Trade Credit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Business Capital</a:t>
                      </a:r>
                      <a:endParaRPr lang="en-GB" sz="1600" b="1"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Leasing</a:t>
                      </a:r>
                      <a:endParaRPr lang="en-GB" sz="1600" b="1" dirty="0">
                        <a:solidFill>
                          <a:schemeClr val="tx1"/>
                        </a:solidFill>
                      </a:endParaRPr>
                    </a:p>
                  </a:txBody>
                  <a:tcPr/>
                </a:tc>
                <a:tc vMerge="1">
                  <a:txBody>
                    <a:bodyPr/>
                    <a:lstStyle/>
                    <a:p>
                      <a:endParaRPr lang="en-GB" sz="1600" b="1" dirty="0">
                        <a:solidFill>
                          <a:schemeClr val="tx1"/>
                        </a:solidFill>
                      </a:endParaRPr>
                    </a:p>
                  </a:txBody>
                  <a:tcPr/>
                </a:tc>
              </a:tr>
            </a:tbl>
          </a:graphicData>
        </a:graphic>
      </p:graphicFrame>
    </p:spTree>
    <p:extLst>
      <p:ext uri="{BB962C8B-B14F-4D97-AF65-F5344CB8AC3E}">
        <p14:creationId xmlns:p14="http://schemas.microsoft.com/office/powerpoint/2010/main" val="1851287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4578"/>
            <a:ext cx="8858312" cy="5500726"/>
          </a:xfrm>
        </p:spPr>
        <p:txBody>
          <a:bodyPr>
            <a:noAutofit/>
          </a:bodyPr>
          <a:lstStyle/>
          <a:p>
            <a:pPr marL="0" indent="0">
              <a:buNone/>
            </a:pPr>
            <a:r>
              <a:rPr lang="en-GB" sz="1670" b="1" dirty="0" smtClean="0"/>
              <a:t>Invoice Factoring </a:t>
            </a:r>
            <a:r>
              <a:rPr lang="en-GB" sz="1670" dirty="0" smtClean="0"/>
              <a:t>enables </a:t>
            </a:r>
            <a:r>
              <a:rPr lang="en-GB" sz="1670" dirty="0" smtClean="0"/>
              <a:t>a business to </a:t>
            </a:r>
            <a:r>
              <a:rPr lang="en-GB" sz="1670" dirty="0" smtClean="0"/>
              <a:t>get paid when </a:t>
            </a:r>
            <a:r>
              <a:rPr lang="en-GB" sz="1670" dirty="0" smtClean="0"/>
              <a:t>they </a:t>
            </a:r>
            <a:r>
              <a:rPr lang="en-GB" sz="1670" dirty="0" smtClean="0"/>
              <a:t>raise </a:t>
            </a:r>
            <a:r>
              <a:rPr lang="en-GB" sz="1670" dirty="0" smtClean="0"/>
              <a:t>their invoices after sales, </a:t>
            </a:r>
            <a:r>
              <a:rPr lang="en-GB" sz="1670" dirty="0" smtClean="0"/>
              <a:t>regardless of when </a:t>
            </a:r>
            <a:r>
              <a:rPr lang="en-GB" sz="1670" dirty="0" smtClean="0"/>
              <a:t>the business </a:t>
            </a:r>
            <a:r>
              <a:rPr lang="en-GB" sz="1670" dirty="0" smtClean="0"/>
              <a:t>customer actually pays </a:t>
            </a:r>
            <a:r>
              <a:rPr lang="en-GB" sz="1670" dirty="0" smtClean="0"/>
              <a:t>them. </a:t>
            </a:r>
            <a:r>
              <a:rPr lang="en-GB" sz="1670" dirty="0" smtClean="0"/>
              <a:t>It takes away all the difficulties of chasing money and helps remove the </a:t>
            </a:r>
            <a:r>
              <a:rPr lang="en-GB" sz="1670" dirty="0" smtClean="0"/>
              <a:t>complication </a:t>
            </a:r>
            <a:r>
              <a:rPr lang="en-GB" sz="1670" dirty="0" smtClean="0"/>
              <a:t>of not knowing when </a:t>
            </a:r>
            <a:r>
              <a:rPr lang="en-GB" sz="1670" dirty="0" smtClean="0"/>
              <a:t>the company </a:t>
            </a:r>
            <a:r>
              <a:rPr lang="en-GB" sz="1670" dirty="0" smtClean="0"/>
              <a:t>might get paid. Invoice Factoring is </a:t>
            </a:r>
            <a:r>
              <a:rPr lang="en-GB" sz="1670" dirty="0" smtClean="0"/>
              <a:t>usually quicker, less problematic method of improving the business </a:t>
            </a:r>
            <a:r>
              <a:rPr lang="en-GB" sz="1670" dirty="0" smtClean="0"/>
              <a:t>cash flow where </a:t>
            </a:r>
            <a:r>
              <a:rPr lang="en-GB" sz="1670" dirty="0" smtClean="0"/>
              <a:t>the business gets </a:t>
            </a:r>
            <a:r>
              <a:rPr lang="en-GB" sz="1670" dirty="0" smtClean="0"/>
              <a:t>the advantage of financial funding without the pressure of chasing clients to survive.</a:t>
            </a:r>
          </a:p>
          <a:p>
            <a:pPr>
              <a:buNone/>
            </a:pPr>
            <a:r>
              <a:rPr lang="en-GB" sz="1670" b="1" dirty="0" smtClean="0"/>
              <a:t>How does Invoice Factoring work? </a:t>
            </a:r>
          </a:p>
          <a:p>
            <a:pPr marL="269875" indent="-255588"/>
            <a:r>
              <a:rPr lang="en-GB" sz="1670" dirty="0" smtClean="0"/>
              <a:t>Instead of waiting for customers to pay </a:t>
            </a:r>
            <a:r>
              <a:rPr lang="en-GB" sz="1670" dirty="0" smtClean="0"/>
              <a:t>the business </a:t>
            </a:r>
            <a:r>
              <a:rPr lang="en-GB" sz="1670" dirty="0" smtClean="0"/>
              <a:t>invoices, after goods are </a:t>
            </a:r>
            <a:r>
              <a:rPr lang="en-GB" sz="1670" dirty="0" smtClean="0"/>
              <a:t>delivered, the company </a:t>
            </a:r>
            <a:r>
              <a:rPr lang="en-GB" sz="1670" dirty="0" smtClean="0"/>
              <a:t>sends copies of their customer’s invoices through a factoring agency who specialises </a:t>
            </a:r>
            <a:r>
              <a:rPr lang="en-GB" sz="1670" dirty="0" smtClean="0"/>
              <a:t>at </a:t>
            </a:r>
            <a:r>
              <a:rPr lang="en-GB" sz="1670" dirty="0" smtClean="0"/>
              <a:t>this </a:t>
            </a:r>
            <a:r>
              <a:rPr lang="en-GB" sz="1670" dirty="0" smtClean="0"/>
              <a:t>financial </a:t>
            </a:r>
            <a:r>
              <a:rPr lang="en-GB" sz="1670" dirty="0" smtClean="0"/>
              <a:t>practice. The company can then draw up to 95% of the </a:t>
            </a:r>
            <a:r>
              <a:rPr lang="en-GB" sz="1670" dirty="0" smtClean="0"/>
              <a:t>value of the sale, </a:t>
            </a:r>
            <a:r>
              <a:rPr lang="en-GB" sz="1670" dirty="0" smtClean="0"/>
              <a:t>immediately – with the final balance available once the agency has collected the money from </a:t>
            </a:r>
            <a:r>
              <a:rPr lang="en-GB" sz="1670" dirty="0" smtClean="0"/>
              <a:t>the business </a:t>
            </a:r>
            <a:r>
              <a:rPr lang="en-GB" sz="1670" dirty="0" smtClean="0"/>
              <a:t>customer, for a fee. No more waiting </a:t>
            </a:r>
            <a:r>
              <a:rPr lang="en-GB" sz="1670" dirty="0" smtClean="0"/>
              <a:t>months for the payment to be made. </a:t>
            </a:r>
            <a:r>
              <a:rPr lang="en-GB" sz="1670" dirty="0" smtClean="0"/>
              <a:t>No more wondering when </a:t>
            </a:r>
            <a:r>
              <a:rPr lang="en-GB" sz="1670" dirty="0" smtClean="0"/>
              <a:t>the company </a:t>
            </a:r>
            <a:r>
              <a:rPr lang="en-GB" sz="1670" dirty="0" smtClean="0"/>
              <a:t>is going to get paid for goods or </a:t>
            </a:r>
            <a:r>
              <a:rPr lang="en-GB" sz="1670" dirty="0" smtClean="0"/>
              <a:t>services.</a:t>
            </a:r>
          </a:p>
          <a:p>
            <a:pPr marL="269875" indent="-255588"/>
            <a:r>
              <a:rPr lang="en-GB" sz="1670" dirty="0" smtClean="0"/>
              <a:t>This </a:t>
            </a:r>
            <a:r>
              <a:rPr lang="en-GB" sz="1670" dirty="0" smtClean="0"/>
              <a:t>is especially prevalent in the building trade where materials are bought on spec, stored and used months later before payments are sent. With companies going bust more regularly, companies like to hold back for as long as possible to avoid payment</a:t>
            </a:r>
            <a:r>
              <a:rPr lang="en-GB" sz="1670" dirty="0" smtClean="0"/>
              <a:t>. Business factoring pre-empts this.</a:t>
            </a:r>
            <a:endParaRPr lang="en-GB" sz="1670" dirty="0" smtClean="0"/>
          </a:p>
          <a:p>
            <a:r>
              <a:rPr lang="en-GB" sz="1670" dirty="0" smtClean="0"/>
              <a:t>Basically Invoice Factoring means that a dedicated company takes responsibility for securing the payment from customers.  A good provider will do this efficiently, courteously </a:t>
            </a:r>
            <a:r>
              <a:rPr lang="en-GB" sz="1670" dirty="0" smtClean="0"/>
              <a:t>and professionally </a:t>
            </a:r>
            <a:r>
              <a:rPr lang="en-GB" sz="1670" dirty="0" smtClean="0"/>
              <a:t>in order to maintain customer </a:t>
            </a:r>
            <a:r>
              <a:rPr lang="en-GB" sz="1670" dirty="0" smtClean="0"/>
              <a:t>relations, often </a:t>
            </a:r>
            <a:r>
              <a:rPr lang="en-GB" sz="1670" dirty="0" smtClean="0"/>
              <a:t>tailoring their service to </a:t>
            </a:r>
            <a:r>
              <a:rPr lang="en-GB" sz="1670" dirty="0" smtClean="0"/>
              <a:t>their business </a:t>
            </a:r>
            <a:r>
              <a:rPr lang="en-GB" sz="1670" dirty="0" smtClean="0"/>
              <a:t>culture.</a:t>
            </a:r>
          </a:p>
        </p:txBody>
      </p:sp>
      <p:sp>
        <p:nvSpPr>
          <p:cNvPr id="5" name="Title 1"/>
          <p:cNvSpPr>
            <a:spLocks noGrp="1"/>
          </p:cNvSpPr>
          <p:nvPr>
            <p:ph type="title"/>
          </p:nvPr>
        </p:nvSpPr>
        <p:spPr>
          <a:xfrm>
            <a:off x="107504" y="116632"/>
            <a:ext cx="8964488" cy="452568"/>
          </a:xfrm>
        </p:spPr>
        <p:txBody>
          <a:bodyPr>
            <a:noAutofit/>
          </a:bodyPr>
          <a:lstStyle/>
          <a:p>
            <a:r>
              <a:rPr lang="en-GB" sz="2900" dirty="0" smtClean="0"/>
              <a:t>P4.2 - </a:t>
            </a:r>
            <a:r>
              <a:rPr lang="en-GB" sz="2900" dirty="0"/>
              <a:t>External sources of </a:t>
            </a:r>
            <a:r>
              <a:rPr lang="en-GB" sz="2900" dirty="0" smtClean="0"/>
              <a:t>finance – Invoice Factoring</a:t>
            </a:r>
            <a:endParaRPr lang="en-GB" sz="2900" dirty="0"/>
          </a:p>
        </p:txBody>
      </p:sp>
    </p:spTree>
    <p:extLst>
      <p:ext uri="{BB962C8B-B14F-4D97-AF65-F5344CB8AC3E}">
        <p14:creationId xmlns:p14="http://schemas.microsoft.com/office/powerpoint/2010/main" val="3903950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786874" cy="5072098"/>
          </a:xfrm>
        </p:spPr>
        <p:txBody>
          <a:bodyPr>
            <a:noAutofit/>
          </a:bodyPr>
          <a:lstStyle/>
          <a:p>
            <a:pPr marL="0" indent="0">
              <a:buNone/>
            </a:pPr>
            <a:r>
              <a:rPr lang="en-GB" sz="2100" b="1" dirty="0" smtClean="0"/>
              <a:t>Debentures</a:t>
            </a:r>
            <a:r>
              <a:rPr lang="en-GB" sz="2100" dirty="0" smtClean="0"/>
              <a:t> are </a:t>
            </a:r>
            <a:r>
              <a:rPr lang="en-GB" sz="2100" dirty="0" smtClean="0"/>
              <a:t>guaranteed loans </a:t>
            </a:r>
            <a:r>
              <a:rPr lang="en-GB" sz="2100" dirty="0" smtClean="0"/>
              <a:t>that are usually secured from a bank on a pre-set agreement and are said to have either fixed or floating charges </a:t>
            </a:r>
            <a:r>
              <a:rPr lang="en-GB" sz="2100" dirty="0" smtClean="0"/>
              <a:t>attached to </a:t>
            </a:r>
            <a:r>
              <a:rPr lang="en-GB" sz="2100" dirty="0" smtClean="0"/>
              <a:t>them.</a:t>
            </a:r>
          </a:p>
          <a:p>
            <a:pPr marL="269875" indent="-255588"/>
            <a:r>
              <a:rPr lang="en-GB" sz="2100" b="1" dirty="0" smtClean="0"/>
              <a:t>A secured debenture</a:t>
            </a:r>
            <a:r>
              <a:rPr lang="en-GB" sz="2100" dirty="0" smtClean="0"/>
              <a:t> is one that is specifically tied to the financing of a </a:t>
            </a:r>
            <a:r>
              <a:rPr lang="en-GB" sz="2100" dirty="0" smtClean="0"/>
              <a:t>solid and desirable </a:t>
            </a:r>
            <a:r>
              <a:rPr lang="en-GB" sz="2100" dirty="0" smtClean="0"/>
              <a:t>asset </a:t>
            </a:r>
            <a:r>
              <a:rPr lang="en-GB" sz="2100" dirty="0" smtClean="0"/>
              <a:t>e.g. </a:t>
            </a:r>
            <a:r>
              <a:rPr lang="en-GB" sz="2100" dirty="0" smtClean="0"/>
              <a:t>a building or a machine like a guarantee. Then, just like a mortgage for a </a:t>
            </a:r>
            <a:r>
              <a:rPr lang="en-GB" sz="2100" dirty="0" smtClean="0"/>
              <a:t>house</a:t>
            </a:r>
            <a:r>
              <a:rPr lang="en-GB" sz="2100" dirty="0" smtClean="0"/>
              <a:t>, the debenture holder has a legal interest in that </a:t>
            </a:r>
            <a:r>
              <a:rPr lang="en-GB" sz="2100" dirty="0" smtClean="0"/>
              <a:t>success of that asset </a:t>
            </a:r>
            <a:r>
              <a:rPr lang="en-GB" sz="2100" dirty="0" smtClean="0"/>
              <a:t>and </a:t>
            </a:r>
            <a:r>
              <a:rPr lang="en-GB" sz="2100" dirty="0" smtClean="0"/>
              <a:t>therefor the company </a:t>
            </a:r>
            <a:r>
              <a:rPr lang="en-GB" sz="2100" dirty="0" smtClean="0"/>
              <a:t>cannot dispose of it unless the debenture holder agrees. If the debenture is for land and/or buildings it can be called a mortgage debenture.</a:t>
            </a:r>
          </a:p>
          <a:p>
            <a:pPr marL="269875" indent="-255588"/>
            <a:r>
              <a:rPr lang="en-GB" sz="2100" b="1" dirty="0" smtClean="0"/>
              <a:t>Debenture holders</a:t>
            </a:r>
            <a:r>
              <a:rPr lang="en-GB" sz="2100" dirty="0" smtClean="0"/>
              <a:t> </a:t>
            </a:r>
            <a:r>
              <a:rPr lang="en-GB" sz="2100" dirty="0" smtClean="0"/>
              <a:t>therefor have </a:t>
            </a:r>
            <a:r>
              <a:rPr lang="en-GB" sz="2100" dirty="0" smtClean="0"/>
              <a:t>the right to receive their interest payments </a:t>
            </a:r>
            <a:r>
              <a:rPr lang="en-GB" sz="2100" dirty="0" smtClean="0"/>
              <a:t>on the asset before </a:t>
            </a:r>
            <a:r>
              <a:rPr lang="en-GB" sz="2100" dirty="0" smtClean="0"/>
              <a:t>any dividend is payable to shareholders and, most importantly, even if a company makes a loss, it still has to pay its interest charges</a:t>
            </a:r>
            <a:r>
              <a:rPr lang="en-GB" sz="2100" dirty="0" smtClean="0"/>
              <a:t>. Banks do not lose money, ever.</a:t>
            </a:r>
            <a:endParaRPr lang="en-GB" sz="2100" dirty="0" smtClean="0"/>
          </a:p>
          <a:p>
            <a:pPr marL="269875" indent="-255588"/>
            <a:r>
              <a:rPr lang="en-GB" sz="2100" dirty="0" smtClean="0"/>
              <a:t>Worse case scenario, if </a:t>
            </a:r>
            <a:r>
              <a:rPr lang="en-GB" sz="2100" dirty="0" smtClean="0"/>
              <a:t>the business fails, </a:t>
            </a:r>
            <a:r>
              <a:rPr lang="en-GB" sz="2100" dirty="0" smtClean="0"/>
              <a:t>debenture </a:t>
            </a:r>
            <a:r>
              <a:rPr lang="en-GB" sz="2100" dirty="0" smtClean="0"/>
              <a:t>holders will be </a:t>
            </a:r>
            <a:r>
              <a:rPr lang="en-GB" sz="2100" dirty="0" smtClean="0"/>
              <a:t>held as a preferential creditor </a:t>
            </a:r>
            <a:r>
              <a:rPr lang="en-GB" sz="2100" dirty="0" smtClean="0"/>
              <a:t>and </a:t>
            </a:r>
            <a:r>
              <a:rPr lang="en-GB" sz="2100" dirty="0" smtClean="0"/>
              <a:t>therefor will </a:t>
            </a:r>
            <a:r>
              <a:rPr lang="en-GB" sz="2100" dirty="0" smtClean="0"/>
              <a:t>be entitled to the repayment of some or all of their money before the shareholders </a:t>
            </a:r>
            <a:r>
              <a:rPr lang="en-GB" sz="2100" dirty="0" smtClean="0"/>
              <a:t>or liquidators receive </a:t>
            </a:r>
            <a:r>
              <a:rPr lang="en-GB" sz="2100" dirty="0" smtClean="0"/>
              <a:t>anything</a:t>
            </a:r>
            <a:r>
              <a:rPr lang="en-GB" sz="2100" dirty="0" smtClean="0"/>
              <a:t>.</a:t>
            </a:r>
            <a:endParaRPr lang="en-GB" sz="2100" dirty="0"/>
          </a:p>
        </p:txBody>
      </p:sp>
      <p:sp>
        <p:nvSpPr>
          <p:cNvPr id="5"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Debentures</a:t>
            </a:r>
            <a:endParaRPr lang="en-GB" sz="3200" dirty="0"/>
          </a:p>
        </p:txBody>
      </p:sp>
    </p:spTree>
    <p:extLst>
      <p:ext uri="{BB962C8B-B14F-4D97-AF65-F5344CB8AC3E}">
        <p14:creationId xmlns:p14="http://schemas.microsoft.com/office/powerpoint/2010/main" val="2794016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500702"/>
          </a:xfrm>
        </p:spPr>
        <p:txBody>
          <a:bodyPr>
            <a:noAutofit/>
          </a:bodyPr>
          <a:lstStyle/>
          <a:p>
            <a:pPr marL="0" indent="0">
              <a:buNone/>
            </a:pPr>
            <a:r>
              <a:rPr lang="en-GB" sz="1800" dirty="0" smtClean="0"/>
              <a:t>A </a:t>
            </a:r>
            <a:r>
              <a:rPr lang="en-GB" sz="1800" b="1" dirty="0" smtClean="0"/>
              <a:t>business </a:t>
            </a:r>
            <a:r>
              <a:rPr lang="en-GB" sz="1800" b="1" dirty="0" smtClean="0"/>
              <a:t>loan</a:t>
            </a:r>
            <a:r>
              <a:rPr lang="en-GB" sz="1800" dirty="0" smtClean="0"/>
              <a:t> is an amount of money borrowed by a </a:t>
            </a:r>
            <a:r>
              <a:rPr lang="en-GB" sz="1800" dirty="0" smtClean="0"/>
              <a:t>business owner to </a:t>
            </a:r>
            <a:r>
              <a:rPr lang="en-GB" sz="1800" dirty="0" smtClean="0"/>
              <a:t>start or run a </a:t>
            </a:r>
            <a:r>
              <a:rPr lang="en-GB" sz="1800" dirty="0" smtClean="0"/>
              <a:t>business</a:t>
            </a:r>
            <a:r>
              <a:rPr lang="en-GB" sz="1800" dirty="0" smtClean="0"/>
              <a:t>. Realistically, a </a:t>
            </a:r>
            <a:r>
              <a:rPr lang="en-GB" sz="1800" dirty="0" smtClean="0"/>
              <a:t>business </a:t>
            </a:r>
            <a:r>
              <a:rPr lang="en-GB" sz="1800" dirty="0" smtClean="0"/>
              <a:t>loan is </a:t>
            </a:r>
            <a:r>
              <a:rPr lang="en-GB" sz="1800" dirty="0" smtClean="0"/>
              <a:t>used </a:t>
            </a:r>
            <a:r>
              <a:rPr lang="en-GB" sz="1800" dirty="0" smtClean="0"/>
              <a:t>by lending institutions to describe personal loans given to </a:t>
            </a:r>
            <a:r>
              <a:rPr lang="en-GB" sz="1800" dirty="0" smtClean="0"/>
              <a:t>business </a:t>
            </a:r>
            <a:r>
              <a:rPr lang="en-GB" sz="1800" dirty="0" smtClean="0"/>
              <a:t>people.</a:t>
            </a:r>
          </a:p>
          <a:p>
            <a:pPr marL="269875" indent="-255588"/>
            <a:r>
              <a:rPr lang="en-GB" sz="1800" dirty="0" smtClean="0"/>
              <a:t>Consider that </a:t>
            </a:r>
            <a:r>
              <a:rPr lang="en-GB" sz="1800" dirty="0" smtClean="0"/>
              <a:t>a company </a:t>
            </a:r>
            <a:r>
              <a:rPr lang="en-GB" sz="1800" dirty="0" smtClean="0"/>
              <a:t>may have an excellent credit rating and a solid business plan and still not be able to get a </a:t>
            </a:r>
            <a:r>
              <a:rPr lang="en-GB" sz="1800" dirty="0" smtClean="0"/>
              <a:t>business </a:t>
            </a:r>
            <a:r>
              <a:rPr lang="en-GB" sz="1800" dirty="0" smtClean="0"/>
              <a:t>loan because </a:t>
            </a:r>
            <a:r>
              <a:rPr lang="en-GB" sz="1800" dirty="0" smtClean="0"/>
              <a:t>they </a:t>
            </a:r>
            <a:r>
              <a:rPr lang="en-GB" sz="1800" dirty="0" smtClean="0"/>
              <a:t>have no </a:t>
            </a:r>
            <a:r>
              <a:rPr lang="en-GB" sz="1800" dirty="0" smtClean="0">
                <a:hlinkClick r:id="rId2" action="ppaction://hlinkfile"/>
              </a:rPr>
              <a:t>collateral</a:t>
            </a:r>
            <a:r>
              <a:rPr lang="en-GB" sz="1800" dirty="0" smtClean="0"/>
              <a:t>. Even established </a:t>
            </a:r>
            <a:r>
              <a:rPr lang="en-GB" sz="1800" dirty="0" smtClean="0"/>
              <a:t>businesses </a:t>
            </a:r>
            <a:r>
              <a:rPr lang="en-GB" sz="1800" dirty="0" smtClean="0"/>
              <a:t>can find themselves in this position, if they do not own enough tangible assets, such as houses or other property</a:t>
            </a:r>
            <a:r>
              <a:rPr lang="en-GB" sz="1800" dirty="0" smtClean="0"/>
              <a:t>. Examples included Nokia, Boo, Fanny Mae and Bernie Mac.</a:t>
            </a:r>
            <a:endParaRPr lang="en-GB" sz="1800" dirty="0" smtClean="0"/>
          </a:p>
          <a:p>
            <a:pPr marL="269875" indent="-255588"/>
            <a:r>
              <a:rPr lang="en-GB" sz="1800" dirty="0" smtClean="0"/>
              <a:t>Therefor, </a:t>
            </a:r>
            <a:r>
              <a:rPr lang="en-GB" sz="1800" dirty="0" smtClean="0"/>
              <a:t>the </a:t>
            </a:r>
            <a:r>
              <a:rPr lang="en-GB" sz="1800" dirty="0" smtClean="0"/>
              <a:t>business </a:t>
            </a:r>
            <a:r>
              <a:rPr lang="en-GB" sz="1800" dirty="0" smtClean="0"/>
              <a:t>loan is not being granted on the status of </a:t>
            </a:r>
            <a:r>
              <a:rPr lang="en-GB" sz="1800" dirty="0" smtClean="0"/>
              <a:t>the business asset worth; </a:t>
            </a:r>
            <a:r>
              <a:rPr lang="en-GB" sz="1800" dirty="0" smtClean="0"/>
              <a:t>it's being granted on </a:t>
            </a:r>
            <a:r>
              <a:rPr lang="en-GB" sz="1800" dirty="0" smtClean="0"/>
              <a:t>the business </a:t>
            </a:r>
            <a:r>
              <a:rPr lang="en-GB" sz="1800" dirty="0" smtClean="0"/>
              <a:t>personal financial status. That's why it's important that </a:t>
            </a:r>
            <a:r>
              <a:rPr lang="en-GB" sz="1800" dirty="0" smtClean="0"/>
              <a:t>the business </a:t>
            </a:r>
            <a:r>
              <a:rPr lang="en-GB" sz="1800" dirty="0" smtClean="0"/>
              <a:t>personal financial house is in order before </a:t>
            </a:r>
            <a:r>
              <a:rPr lang="en-GB" sz="1800" dirty="0" smtClean="0"/>
              <a:t>the owner</a:t>
            </a:r>
            <a:r>
              <a:rPr lang="en-GB" sz="1800" dirty="0" smtClean="0"/>
              <a:t> applies </a:t>
            </a:r>
            <a:r>
              <a:rPr lang="en-GB" sz="1800" dirty="0" smtClean="0"/>
              <a:t>for a </a:t>
            </a:r>
            <a:r>
              <a:rPr lang="en-GB" sz="1800" dirty="0" smtClean="0"/>
              <a:t>potential business </a:t>
            </a:r>
            <a:r>
              <a:rPr lang="en-GB" sz="1800" dirty="0" smtClean="0"/>
              <a:t>loan.</a:t>
            </a:r>
          </a:p>
          <a:p>
            <a:pPr marL="269875" indent="-255588"/>
            <a:r>
              <a:rPr lang="en-GB" sz="1800" b="1" dirty="0" smtClean="0"/>
              <a:t>Business Loans</a:t>
            </a:r>
            <a:r>
              <a:rPr lang="en-GB" sz="1800" dirty="0" smtClean="0"/>
              <a:t> </a:t>
            </a:r>
            <a:r>
              <a:rPr lang="en-GB" sz="1800" dirty="0" smtClean="0"/>
              <a:t>are provided at a higher interest rate than a </a:t>
            </a:r>
            <a:r>
              <a:rPr lang="en-GB" sz="1800" b="1" dirty="0" smtClean="0"/>
              <a:t>personal loan</a:t>
            </a:r>
            <a:r>
              <a:rPr lang="en-GB" sz="1800" dirty="0" smtClean="0"/>
              <a:t> </a:t>
            </a:r>
            <a:r>
              <a:rPr lang="en-GB" sz="1800" dirty="0" smtClean="0"/>
              <a:t>and the condition of a </a:t>
            </a:r>
            <a:r>
              <a:rPr lang="en-GB" sz="1800" dirty="0" smtClean="0"/>
              <a:t>small degree of influence and investment from the Bank to protect </a:t>
            </a:r>
            <a:r>
              <a:rPr lang="en-GB" sz="1800" dirty="0" smtClean="0"/>
              <a:t>the return on investment. Owners </a:t>
            </a:r>
            <a:r>
              <a:rPr lang="en-GB" sz="1800" dirty="0" smtClean="0"/>
              <a:t>will also find that many lenders just don't provide seed money. While they're perfectly willing to give a </a:t>
            </a:r>
            <a:r>
              <a:rPr lang="en-GB" sz="1800" dirty="0" smtClean="0"/>
              <a:t>business </a:t>
            </a:r>
            <a:r>
              <a:rPr lang="en-GB" sz="1800" dirty="0" smtClean="0"/>
              <a:t>loan to help a business grow, they don't want to take the risk of lending to a start up</a:t>
            </a:r>
            <a:r>
              <a:rPr lang="en-GB" sz="1800" dirty="0" smtClean="0"/>
              <a:t>.</a:t>
            </a:r>
            <a:endParaRPr lang="en-GB" sz="1800" dirty="0" smtClean="0"/>
          </a:p>
        </p:txBody>
      </p:sp>
      <p:sp>
        <p:nvSpPr>
          <p:cNvPr id="5"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Business Loans</a:t>
            </a:r>
            <a:endParaRPr lang="en-GB" sz="3200" dirty="0"/>
          </a:p>
        </p:txBody>
      </p:sp>
    </p:spTree>
    <p:extLst>
      <p:ext uri="{BB962C8B-B14F-4D97-AF65-F5344CB8AC3E}">
        <p14:creationId xmlns:p14="http://schemas.microsoft.com/office/powerpoint/2010/main" val="2336503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728"/>
            <a:ext cx="8858312" cy="5143536"/>
          </a:xfrm>
        </p:spPr>
        <p:txBody>
          <a:bodyPr>
            <a:noAutofit/>
          </a:bodyPr>
          <a:lstStyle/>
          <a:p>
            <a:pPr marL="342900" indent="-342900"/>
            <a:r>
              <a:rPr lang="en-GB" sz="2000" b="1" dirty="0" smtClean="0"/>
              <a:t>A </a:t>
            </a:r>
            <a:r>
              <a:rPr lang="en-GB" sz="2000" b="1" dirty="0" smtClean="0"/>
              <a:t>Business Mortgage</a:t>
            </a:r>
            <a:r>
              <a:rPr lang="en-GB" sz="2000" dirty="0" smtClean="0"/>
              <a:t> is a larger </a:t>
            </a:r>
            <a:r>
              <a:rPr lang="en-GB" sz="2000" dirty="0" smtClean="0"/>
              <a:t>agreed amount than a bank loan, specifically for larger businesses. When </a:t>
            </a:r>
            <a:r>
              <a:rPr lang="en-GB" sz="2000" dirty="0" smtClean="0"/>
              <a:t>the owner takes </a:t>
            </a:r>
            <a:r>
              <a:rPr lang="en-GB" sz="2000" dirty="0" smtClean="0"/>
              <a:t>out a business mortgage </a:t>
            </a:r>
            <a:r>
              <a:rPr lang="en-GB" sz="2000" dirty="0" smtClean="0"/>
              <a:t>they </a:t>
            </a:r>
            <a:r>
              <a:rPr lang="en-GB" sz="2000" dirty="0" smtClean="0"/>
              <a:t>are effectively taking out a special type of </a:t>
            </a:r>
            <a:r>
              <a:rPr lang="en-GB" sz="2000" dirty="0" smtClean="0"/>
              <a:t>Commercial Loan</a:t>
            </a:r>
            <a:r>
              <a:rPr lang="en-GB" sz="2000" dirty="0" smtClean="0"/>
              <a:t>, whereby the lender will gain legal rights over the property in question until </a:t>
            </a:r>
            <a:r>
              <a:rPr lang="en-GB" sz="2000" dirty="0" smtClean="0"/>
              <a:t>the business is </a:t>
            </a:r>
            <a:r>
              <a:rPr lang="en-GB" sz="2000" dirty="0" smtClean="0"/>
              <a:t>able to fully repay the loan. </a:t>
            </a:r>
            <a:r>
              <a:rPr lang="en-GB" sz="2000" dirty="0" smtClean="0"/>
              <a:t>Therefor </a:t>
            </a:r>
            <a:r>
              <a:rPr lang="en-GB" sz="2000" dirty="0" smtClean="0"/>
              <a:t>companies need to carefully consider the effects taking out a </a:t>
            </a:r>
            <a:r>
              <a:rPr lang="en-GB" sz="2000" dirty="0" smtClean="0"/>
              <a:t>business </a:t>
            </a:r>
            <a:r>
              <a:rPr lang="en-GB" sz="2000" dirty="0" smtClean="0"/>
              <a:t>mortgage will have on the finances of their company.</a:t>
            </a:r>
          </a:p>
          <a:p>
            <a:pPr marL="342900" indent="-342900">
              <a:spcBef>
                <a:spcPts val="0"/>
              </a:spcBef>
            </a:pPr>
            <a:r>
              <a:rPr lang="en-GB" sz="2000" b="1" dirty="0" smtClean="0"/>
              <a:t>Business </a:t>
            </a:r>
            <a:r>
              <a:rPr lang="en-GB" sz="2000" b="1" dirty="0" smtClean="0"/>
              <a:t>mortgages</a:t>
            </a:r>
            <a:r>
              <a:rPr lang="en-GB" sz="2000" dirty="0" smtClean="0"/>
              <a:t> usually last a maximum of 20 years. In order to make a successful </a:t>
            </a:r>
            <a:r>
              <a:rPr lang="en-GB" sz="2000" dirty="0" smtClean="0"/>
              <a:t>application, </a:t>
            </a:r>
            <a:r>
              <a:rPr lang="en-GB" sz="2000" dirty="0" smtClean="0"/>
              <a:t>companies need to be able to demonstrate </a:t>
            </a:r>
            <a:r>
              <a:rPr lang="en-GB" sz="2000" b="1" dirty="0" smtClean="0"/>
              <a:t>sufficient probability of repayment</a:t>
            </a:r>
            <a:r>
              <a:rPr lang="en-GB" sz="2000" dirty="0" smtClean="0"/>
              <a:t>. Any business and financial plans will help and </a:t>
            </a:r>
            <a:r>
              <a:rPr lang="en-GB" sz="2000" dirty="0" smtClean="0"/>
              <a:t>the owner will need to be </a:t>
            </a:r>
            <a:r>
              <a:rPr lang="en-GB" sz="2000" dirty="0" smtClean="0"/>
              <a:t>prepared for an inspection of the property in order to ascertain </a:t>
            </a:r>
            <a:r>
              <a:rPr lang="en-GB" sz="2000" dirty="0" smtClean="0"/>
              <a:t>current market value.</a:t>
            </a:r>
          </a:p>
          <a:p>
            <a:pPr marL="342900" indent="-342900">
              <a:spcBef>
                <a:spcPts val="0"/>
              </a:spcBef>
            </a:pPr>
            <a:r>
              <a:rPr lang="en-GB" sz="2000" dirty="0" smtClean="0"/>
              <a:t>In </a:t>
            </a:r>
            <a:r>
              <a:rPr lang="en-GB" sz="2000" dirty="0" smtClean="0"/>
              <a:t>order to make a down payment for a </a:t>
            </a:r>
            <a:r>
              <a:rPr lang="en-GB" sz="2000" dirty="0" smtClean="0"/>
              <a:t>business </a:t>
            </a:r>
            <a:r>
              <a:rPr lang="en-GB" sz="2000" dirty="0" smtClean="0"/>
              <a:t>mortgage </a:t>
            </a:r>
            <a:r>
              <a:rPr lang="en-GB" sz="2000" dirty="0" smtClean="0"/>
              <a:t>the owner </a:t>
            </a:r>
            <a:r>
              <a:rPr lang="en-GB" sz="2000" dirty="0" smtClean="0"/>
              <a:t>will generally be asked to provide 20-30 per cent of the purchase </a:t>
            </a:r>
            <a:r>
              <a:rPr lang="en-GB" sz="2000" dirty="0" smtClean="0"/>
              <a:t>price, twice the house mortgage rate. </a:t>
            </a:r>
            <a:r>
              <a:rPr lang="en-GB" sz="2000" dirty="0" smtClean="0"/>
              <a:t>However some </a:t>
            </a:r>
            <a:r>
              <a:rPr lang="en-GB" sz="2000" dirty="0" smtClean="0"/>
              <a:t>businesses </a:t>
            </a:r>
            <a:r>
              <a:rPr lang="en-GB" sz="2000" dirty="0" smtClean="0"/>
              <a:t>may only be required to provide much less (although interest rates will reflect this</a:t>
            </a:r>
            <a:r>
              <a:rPr lang="en-GB" sz="2000" dirty="0" smtClean="0"/>
              <a:t>) depending on the nature of the company and the potential return on investment.</a:t>
            </a:r>
            <a:endParaRPr lang="en-GB" sz="2000" dirty="0" smtClean="0"/>
          </a:p>
        </p:txBody>
      </p:sp>
      <p:sp>
        <p:nvSpPr>
          <p:cNvPr id="5" name="Title 1"/>
          <p:cNvSpPr>
            <a:spLocks noGrp="1"/>
          </p:cNvSpPr>
          <p:nvPr>
            <p:ph type="title"/>
          </p:nvPr>
        </p:nvSpPr>
        <p:spPr>
          <a:xfrm>
            <a:off x="107504" y="116632"/>
            <a:ext cx="8964488" cy="452568"/>
          </a:xfrm>
        </p:spPr>
        <p:txBody>
          <a:bodyPr>
            <a:noAutofit/>
          </a:bodyPr>
          <a:lstStyle/>
          <a:p>
            <a:r>
              <a:rPr lang="en-GB" sz="2800" dirty="0" smtClean="0"/>
              <a:t>P4.2 - </a:t>
            </a:r>
            <a:r>
              <a:rPr lang="en-GB" sz="2800" dirty="0"/>
              <a:t>External sources of </a:t>
            </a:r>
            <a:r>
              <a:rPr lang="en-GB" sz="2800" dirty="0" smtClean="0"/>
              <a:t>finance – Business Mortgage</a:t>
            </a:r>
            <a:endParaRPr lang="en-GB" sz="2800" dirty="0"/>
          </a:p>
        </p:txBody>
      </p:sp>
    </p:spTree>
    <p:extLst>
      <p:ext uri="{BB962C8B-B14F-4D97-AF65-F5344CB8AC3E}">
        <p14:creationId xmlns:p14="http://schemas.microsoft.com/office/powerpoint/2010/main" val="2759215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858312" cy="5143536"/>
          </a:xfrm>
        </p:spPr>
        <p:txBody>
          <a:bodyPr>
            <a:noAutofit/>
          </a:bodyPr>
          <a:lstStyle/>
          <a:p>
            <a:pPr marL="354013" indent="-354013">
              <a:spcBef>
                <a:spcPts val="0"/>
              </a:spcBef>
              <a:buNone/>
            </a:pPr>
            <a:r>
              <a:rPr lang="en-GB" sz="2000" b="1" dirty="0" smtClean="0"/>
              <a:t>Business Mortgage - Advantages </a:t>
            </a:r>
            <a:r>
              <a:rPr lang="en-GB" sz="2000" b="1" dirty="0" smtClean="0"/>
              <a:t>and Disadvantages</a:t>
            </a:r>
            <a:endParaRPr lang="en-GB" sz="2000" dirty="0" smtClean="0"/>
          </a:p>
          <a:p>
            <a:pPr marL="354013" indent="-354013">
              <a:spcBef>
                <a:spcPts val="0"/>
              </a:spcBef>
            </a:pPr>
            <a:r>
              <a:rPr lang="en-GB" sz="2000" dirty="0" smtClean="0"/>
              <a:t>The advantages of purchasing a property </a:t>
            </a:r>
            <a:r>
              <a:rPr lang="en-GB" sz="2000" dirty="0" smtClean="0"/>
              <a:t>via a mortgage as opposed </a:t>
            </a:r>
            <a:r>
              <a:rPr lang="en-GB" sz="2000" dirty="0" smtClean="0"/>
              <a:t>to </a:t>
            </a:r>
            <a:r>
              <a:rPr lang="en-GB" sz="2000" dirty="0" smtClean="0"/>
              <a:t>renting </a:t>
            </a:r>
            <a:r>
              <a:rPr lang="en-GB" sz="2000" dirty="0" smtClean="0"/>
              <a:t>include subletting potential (generating extra revenue), mortgage repayments </a:t>
            </a:r>
            <a:r>
              <a:rPr lang="en-GB" sz="2000" dirty="0" smtClean="0"/>
              <a:t>are </a:t>
            </a:r>
            <a:r>
              <a:rPr lang="en-GB" sz="2000" dirty="0" smtClean="0"/>
              <a:t>cheaper than most current </a:t>
            </a:r>
            <a:r>
              <a:rPr lang="en-GB" sz="2000" dirty="0" smtClean="0"/>
              <a:t>rents, </a:t>
            </a:r>
            <a:r>
              <a:rPr lang="en-GB" sz="2000" dirty="0" smtClean="0"/>
              <a:t>and a repayment schedule which has fixed monthly </a:t>
            </a:r>
            <a:r>
              <a:rPr lang="en-GB" sz="2000" dirty="0" smtClean="0"/>
              <a:t>overheads becomes a secured payment.</a:t>
            </a:r>
          </a:p>
          <a:p>
            <a:pPr marL="354013" indent="-354013">
              <a:spcBef>
                <a:spcPts val="0"/>
              </a:spcBef>
            </a:pPr>
            <a:r>
              <a:rPr lang="en-GB" sz="2000" dirty="0" smtClean="0"/>
              <a:t>Disadvantages include </a:t>
            </a:r>
            <a:r>
              <a:rPr lang="en-GB" sz="2000" dirty="0" smtClean="0"/>
              <a:t>the increase in management responsibilities for the </a:t>
            </a:r>
            <a:r>
              <a:rPr lang="en-GB" sz="2000" dirty="0" smtClean="0"/>
              <a:t>property, maintenance, security, health checks etc. </a:t>
            </a:r>
            <a:r>
              <a:rPr lang="en-GB" sz="2000" dirty="0" smtClean="0"/>
              <a:t>A mortgage will also need to be subsidised by money from the business in order for it to become their property </a:t>
            </a:r>
            <a:r>
              <a:rPr lang="en-GB" sz="2000" dirty="0" smtClean="0"/>
              <a:t>again, this </a:t>
            </a:r>
            <a:r>
              <a:rPr lang="en-GB" sz="2000" dirty="0" smtClean="0"/>
              <a:t>can be quite draining on the finances of a small business so the sums need carefully working out before committing to </a:t>
            </a:r>
            <a:r>
              <a:rPr lang="en-GB" sz="2000" dirty="0" smtClean="0"/>
              <a:t>anything.</a:t>
            </a:r>
          </a:p>
          <a:p>
            <a:pPr marL="354013" indent="-354013">
              <a:spcBef>
                <a:spcPts val="0"/>
              </a:spcBef>
            </a:pPr>
            <a:r>
              <a:rPr lang="en-GB" sz="2000" dirty="0" smtClean="0"/>
              <a:t>A </a:t>
            </a:r>
            <a:r>
              <a:rPr lang="en-GB" sz="2000" dirty="0" smtClean="0"/>
              <a:t>more obvious down-side of taking out a small business mortgage is that it immediately becomes much harder to relocate the central activities of </a:t>
            </a:r>
            <a:r>
              <a:rPr lang="en-GB" sz="2000" dirty="0" smtClean="0"/>
              <a:t>the business </a:t>
            </a:r>
            <a:r>
              <a:rPr lang="en-GB" sz="2000" dirty="0" smtClean="0"/>
              <a:t>company than it would have been through renting.</a:t>
            </a:r>
          </a:p>
          <a:p>
            <a:pPr marL="354013" indent="-354013">
              <a:spcBef>
                <a:spcPts val="0"/>
              </a:spcBef>
            </a:pPr>
            <a:r>
              <a:rPr lang="en-GB" sz="2000" dirty="0" smtClean="0"/>
              <a:t>The common rule is to try to agree a period of grace </a:t>
            </a:r>
            <a:r>
              <a:rPr lang="en-GB" sz="2000" dirty="0" smtClean="0"/>
              <a:t>- </a:t>
            </a:r>
            <a:r>
              <a:rPr lang="en-GB" sz="2000" dirty="0" smtClean="0"/>
              <a:t>a few days for each repayment date to give </a:t>
            </a:r>
            <a:r>
              <a:rPr lang="en-GB" sz="2000" dirty="0" smtClean="0"/>
              <a:t>the company </a:t>
            </a:r>
            <a:r>
              <a:rPr lang="en-GB" sz="2000" dirty="0" smtClean="0"/>
              <a:t>a bit of leeway and reduce the stress levels should anything go </a:t>
            </a:r>
            <a:r>
              <a:rPr lang="en-GB" sz="2000" dirty="0" smtClean="0"/>
              <a:t>wrong or there is a delay in asset or stock sales or invoice payments.</a:t>
            </a:r>
            <a:endParaRPr lang="en-GB" sz="2000" dirty="0"/>
          </a:p>
        </p:txBody>
      </p:sp>
      <p:sp>
        <p:nvSpPr>
          <p:cNvPr id="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smtClean="0"/>
              <a:t>P4.2 - External sources of finance – Business Mortgage</a:t>
            </a:r>
            <a:endParaRPr lang="en-GB" sz="2800" dirty="0"/>
          </a:p>
        </p:txBody>
      </p:sp>
    </p:spTree>
    <p:extLst>
      <p:ext uri="{BB962C8B-B14F-4D97-AF65-F5344CB8AC3E}">
        <p14:creationId xmlns:p14="http://schemas.microsoft.com/office/powerpoint/2010/main" val="2103588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37726"/>
            <a:ext cx="8643998" cy="5643602"/>
          </a:xfrm>
        </p:spPr>
        <p:txBody>
          <a:bodyPr>
            <a:noAutofit/>
          </a:bodyPr>
          <a:lstStyle/>
          <a:p>
            <a:pPr marL="285750" indent="-285750"/>
            <a:r>
              <a:rPr lang="en-GB" sz="1700" b="1" dirty="0" smtClean="0"/>
              <a:t>Business capital</a:t>
            </a:r>
            <a:r>
              <a:rPr lang="en-GB" sz="1700" dirty="0" smtClean="0"/>
              <a:t> </a:t>
            </a:r>
            <a:r>
              <a:rPr lang="en-GB" sz="1700" dirty="0" smtClean="0"/>
              <a:t>or </a:t>
            </a:r>
            <a:r>
              <a:rPr lang="en-GB" sz="1700" b="1" dirty="0" smtClean="0"/>
              <a:t>Venture </a:t>
            </a:r>
            <a:r>
              <a:rPr lang="en-GB" sz="1700" b="1" dirty="0" smtClean="0"/>
              <a:t>Capital</a:t>
            </a:r>
            <a:r>
              <a:rPr lang="en-GB" sz="1700" dirty="0" smtClean="0"/>
              <a:t> </a:t>
            </a:r>
            <a:r>
              <a:rPr lang="en-GB" sz="1700" dirty="0" smtClean="0"/>
              <a:t>is a type of private equity capital typically provided to </a:t>
            </a:r>
            <a:r>
              <a:rPr lang="en-GB" sz="1700" dirty="0" smtClean="0"/>
              <a:t>start-up, </a:t>
            </a:r>
            <a:r>
              <a:rPr lang="en-GB" sz="1700" dirty="0" smtClean="0"/>
              <a:t>high-potential, growth companies in the interest of </a:t>
            </a:r>
            <a:r>
              <a:rPr lang="en-GB" sz="1700" dirty="0" smtClean="0"/>
              <a:t>the investor generating </a:t>
            </a:r>
            <a:r>
              <a:rPr lang="en-GB" sz="1700" dirty="0" smtClean="0"/>
              <a:t>a return through </a:t>
            </a:r>
            <a:r>
              <a:rPr lang="en-GB" sz="1700" dirty="0" smtClean="0"/>
              <a:t>additional investment, takeovers or an </a:t>
            </a:r>
            <a:r>
              <a:rPr lang="en-GB" sz="1700" dirty="0" smtClean="0"/>
              <a:t>eventual </a:t>
            </a:r>
            <a:r>
              <a:rPr lang="en-GB" sz="1700" dirty="0" smtClean="0"/>
              <a:t>realisation </a:t>
            </a:r>
            <a:r>
              <a:rPr lang="en-GB" sz="1700" dirty="0" smtClean="0"/>
              <a:t>event such as an IPO (Initial Public Offering) or trade sale of the </a:t>
            </a:r>
            <a:r>
              <a:rPr lang="en-GB" sz="1700" dirty="0" smtClean="0"/>
              <a:t>company.</a:t>
            </a:r>
          </a:p>
          <a:p>
            <a:pPr marL="285750" indent="-285750"/>
            <a:r>
              <a:rPr lang="en-GB" sz="1700" dirty="0" smtClean="0"/>
              <a:t>Business </a:t>
            </a:r>
            <a:r>
              <a:rPr lang="en-GB" sz="1700" dirty="0" smtClean="0"/>
              <a:t>capital investments are generally made as cash </a:t>
            </a:r>
            <a:r>
              <a:rPr lang="en-GB" sz="1700" dirty="0" smtClean="0"/>
              <a:t>injections with few conditions or in </a:t>
            </a:r>
            <a:r>
              <a:rPr lang="en-GB" sz="1700" dirty="0" smtClean="0"/>
              <a:t>exchange for shares in the invested </a:t>
            </a:r>
            <a:r>
              <a:rPr lang="en-GB" sz="1700" dirty="0" smtClean="0"/>
              <a:t>company or part ownership. </a:t>
            </a:r>
            <a:r>
              <a:rPr lang="en-GB" sz="1700" dirty="0" smtClean="0"/>
              <a:t>It is typical for venture capital investors to identify and back companies in high technology industries such as biotechnology and ICT.</a:t>
            </a:r>
          </a:p>
          <a:p>
            <a:pPr marL="449263" lvl="1"/>
            <a:r>
              <a:rPr lang="en-GB" sz="1700" dirty="0" smtClean="0"/>
              <a:t>Venture capital typically comes from institutional </a:t>
            </a:r>
            <a:r>
              <a:rPr lang="en-GB" sz="1700" dirty="0" smtClean="0"/>
              <a:t>investors, entrepreneurs, </a:t>
            </a:r>
            <a:r>
              <a:rPr lang="en-GB" sz="1700" dirty="0" smtClean="0"/>
              <a:t>and high net worth </a:t>
            </a:r>
            <a:r>
              <a:rPr lang="en-GB" sz="1700" dirty="0" smtClean="0"/>
              <a:t>individuals, </a:t>
            </a:r>
            <a:r>
              <a:rPr lang="en-GB" sz="1700" dirty="0" smtClean="0"/>
              <a:t>and </a:t>
            </a:r>
            <a:r>
              <a:rPr lang="en-GB" sz="1700" dirty="0" smtClean="0"/>
              <a:t>can be </a:t>
            </a:r>
            <a:r>
              <a:rPr lang="en-GB" sz="1700" dirty="0" smtClean="0"/>
              <a:t>pooled together by </a:t>
            </a:r>
            <a:r>
              <a:rPr lang="en-GB" sz="1700" dirty="0" smtClean="0"/>
              <a:t>hired dedicated </a:t>
            </a:r>
            <a:r>
              <a:rPr lang="en-GB" sz="1700" dirty="0" smtClean="0"/>
              <a:t>investment firms.</a:t>
            </a:r>
          </a:p>
          <a:p>
            <a:pPr marL="449263" lvl="1"/>
            <a:r>
              <a:rPr lang="en-GB" sz="1700" dirty="0" smtClean="0"/>
              <a:t>Venture capital firms typically comprise small teams with technology backgrounds (scientists, researchers) or those with business training or deep industry experience. Business Capital has a reputation of being a particularly impenetrable career path, employing only those who bring expert value.</a:t>
            </a:r>
          </a:p>
          <a:p>
            <a:pPr marL="449263" lvl="1"/>
            <a:r>
              <a:rPr lang="en-GB" sz="1700" dirty="0" smtClean="0"/>
              <a:t>A core skill within Business Capital is the ability to identify </a:t>
            </a:r>
            <a:r>
              <a:rPr lang="en-GB" sz="1700" dirty="0" smtClean="0"/>
              <a:t>emerging </a:t>
            </a:r>
            <a:r>
              <a:rPr lang="en-GB" sz="1700" dirty="0" smtClean="0"/>
              <a:t>technologies that have the potential to generate high commercial returns </a:t>
            </a:r>
            <a:r>
              <a:rPr lang="en-GB" sz="1700" dirty="0" smtClean="0"/>
              <a:t>or income streams at </a:t>
            </a:r>
            <a:r>
              <a:rPr lang="en-GB" sz="1700" dirty="0" smtClean="0"/>
              <a:t>an early stage. By definition, Venture Capitalists also take a role in managing entrepreneurial companies at an early stage, thus adding skills as well as capital (thereby differentiating Business Capital from buy out private equity which typically invest in companies with proven revenue), and thereby potentially realizing much higher rates of </a:t>
            </a:r>
            <a:r>
              <a:rPr lang="en-GB" sz="1700" dirty="0" smtClean="0"/>
              <a:t>returns</a:t>
            </a:r>
            <a:r>
              <a:rPr lang="en-GB" sz="1700" dirty="0" smtClean="0"/>
              <a:t>.</a:t>
            </a:r>
          </a:p>
          <a:p>
            <a:endParaRPr lang="en-GB" sz="1700" dirty="0"/>
          </a:p>
        </p:txBody>
      </p:sp>
      <p:sp>
        <p:nvSpPr>
          <p:cNvPr id="5"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Business Capital</a:t>
            </a:r>
            <a:endParaRPr lang="en-GB" sz="3200" dirty="0"/>
          </a:p>
        </p:txBody>
      </p:sp>
    </p:spTree>
    <p:extLst>
      <p:ext uri="{BB962C8B-B14F-4D97-AF65-F5344CB8AC3E}">
        <p14:creationId xmlns:p14="http://schemas.microsoft.com/office/powerpoint/2010/main" val="12059578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37726"/>
            <a:ext cx="8715436" cy="5643602"/>
          </a:xfrm>
        </p:spPr>
        <p:txBody>
          <a:bodyPr>
            <a:noAutofit/>
          </a:bodyPr>
          <a:lstStyle/>
          <a:p>
            <a:pPr marL="342900" indent="-342900"/>
            <a:r>
              <a:rPr lang="en-GB" sz="2000" dirty="0" smtClean="0"/>
              <a:t>There are a wide range of </a:t>
            </a:r>
            <a:r>
              <a:rPr lang="en-GB" sz="2000" b="1" dirty="0" smtClean="0"/>
              <a:t>grants</a:t>
            </a:r>
            <a:r>
              <a:rPr lang="en-GB" sz="2000" dirty="0" smtClean="0"/>
              <a:t> and </a:t>
            </a:r>
            <a:r>
              <a:rPr lang="en-GB" sz="2000" b="1" dirty="0" smtClean="0"/>
              <a:t>subsidised loans </a:t>
            </a:r>
            <a:r>
              <a:rPr lang="en-GB" sz="2000" dirty="0" smtClean="0"/>
              <a:t>available to UK </a:t>
            </a:r>
            <a:r>
              <a:rPr lang="en-GB" sz="2000" dirty="0" smtClean="0"/>
              <a:t>businesses and all companies apply for them. Financial aid </a:t>
            </a:r>
            <a:r>
              <a:rPr lang="en-GB" sz="2000" dirty="0" smtClean="0"/>
              <a:t>is available to help support business expansion, to provide funding for research and development, to support training initiatives, to help acquire new premises or refurbish existing buildings or to support international </a:t>
            </a:r>
            <a:r>
              <a:rPr lang="en-GB" sz="2000" dirty="0" smtClean="0"/>
              <a:t>expansion, or even to go green.</a:t>
            </a:r>
            <a:endParaRPr lang="en-GB" sz="2000" dirty="0" smtClean="0"/>
          </a:p>
          <a:p>
            <a:r>
              <a:rPr lang="en-GB" sz="1800" dirty="0" smtClean="0"/>
              <a:t>Whilst the provision of actual </a:t>
            </a:r>
            <a:r>
              <a:rPr lang="en-GB" sz="1800" dirty="0" smtClean="0"/>
              <a:t>funding </a:t>
            </a:r>
            <a:r>
              <a:rPr lang="en-GB" sz="1800" dirty="0" smtClean="0"/>
              <a:t>is usually the most important issue, grant aid help can </a:t>
            </a:r>
            <a:r>
              <a:rPr lang="en-GB" sz="1800" dirty="0" smtClean="0"/>
              <a:t>also come </a:t>
            </a:r>
            <a:r>
              <a:rPr lang="en-GB" sz="1800" dirty="0" smtClean="0"/>
              <a:t>in many different forms. For example, certain grant agencies will provide assistance in finding investors, to help in generating new export leads or introducing experts to accelerate the development of new product ideas and strategies.</a:t>
            </a:r>
          </a:p>
          <a:p>
            <a:r>
              <a:rPr lang="en-GB" sz="1800" dirty="0" smtClean="0"/>
              <a:t>The availability of grants and subsidies often depends on which sector a business is </a:t>
            </a:r>
            <a:r>
              <a:rPr lang="en-GB" sz="1800" dirty="0" smtClean="0"/>
              <a:t>in.  Farming </a:t>
            </a:r>
            <a:r>
              <a:rPr lang="en-GB" sz="1800" dirty="0" smtClean="0"/>
              <a:t>particular is well funded, </a:t>
            </a:r>
            <a:r>
              <a:rPr lang="en-GB" sz="1800" dirty="0" smtClean="0"/>
              <a:t>click </a:t>
            </a:r>
            <a:r>
              <a:rPr lang="en-GB" sz="1800" dirty="0" smtClean="0">
                <a:hlinkClick r:id="rId2"/>
              </a:rPr>
              <a:t>here</a:t>
            </a:r>
            <a:r>
              <a:rPr lang="en-GB" sz="1800" dirty="0" smtClean="0"/>
              <a:t>. Sometimes grants come when a company plans to relocate, the area being relevant (Corby </a:t>
            </a:r>
            <a:r>
              <a:rPr lang="en-GB" sz="1800" dirty="0" smtClean="0"/>
              <a:t>as opposed to </a:t>
            </a:r>
            <a:r>
              <a:rPr lang="en-GB" sz="1800" dirty="0" smtClean="0"/>
              <a:t>Chelsea) </a:t>
            </a:r>
            <a:r>
              <a:rPr lang="en-GB" sz="1800" dirty="0" smtClean="0"/>
              <a:t>how well the application is made and timing (some grants only last for a certain period or until the funding has been allocated, usually after 1</a:t>
            </a:r>
            <a:r>
              <a:rPr lang="en-GB" sz="1800" baseline="30000" dirty="0" smtClean="0"/>
              <a:t>st</a:t>
            </a:r>
            <a:r>
              <a:rPr lang="en-GB" sz="1800" dirty="0" smtClean="0"/>
              <a:t> April, new tax </a:t>
            </a:r>
            <a:r>
              <a:rPr lang="en-GB" sz="1800" dirty="0" smtClean="0"/>
              <a:t>year).</a:t>
            </a:r>
          </a:p>
          <a:p>
            <a:r>
              <a:rPr lang="en-GB" sz="1800" dirty="0" smtClean="0"/>
              <a:t>The </a:t>
            </a:r>
            <a:r>
              <a:rPr lang="en-GB" sz="1800" dirty="0" smtClean="0"/>
              <a:t>key factor in winning grants and subsidies, and it is a competition at the end of the day, nothing is guaranteed, is whether the funding results in the creation of jobs, especially in regional or local areas that particularly need them</a:t>
            </a:r>
            <a:r>
              <a:rPr lang="en-GB" sz="1800" dirty="0" smtClean="0"/>
              <a:t>.</a:t>
            </a:r>
            <a:endParaRPr lang="en-GB" sz="1800" dirty="0" smtClean="0"/>
          </a:p>
        </p:txBody>
      </p:sp>
      <p:sp>
        <p:nvSpPr>
          <p:cNvPr id="5" name="Title 1"/>
          <p:cNvSpPr>
            <a:spLocks noGrp="1"/>
          </p:cNvSpPr>
          <p:nvPr>
            <p:ph type="title"/>
          </p:nvPr>
        </p:nvSpPr>
        <p:spPr>
          <a:xfrm>
            <a:off x="107504" y="116632"/>
            <a:ext cx="8964488" cy="452568"/>
          </a:xfrm>
        </p:spPr>
        <p:txBody>
          <a:bodyPr>
            <a:normAutofit fontScale="90000"/>
          </a:bodyPr>
          <a:lstStyle/>
          <a:p>
            <a:r>
              <a:rPr lang="en-GB" dirty="0" smtClean="0"/>
              <a:t>P4.2 - </a:t>
            </a:r>
            <a:r>
              <a:rPr lang="en-GB" dirty="0"/>
              <a:t>External sources of </a:t>
            </a:r>
            <a:r>
              <a:rPr lang="en-GB" dirty="0" smtClean="0"/>
              <a:t>finance - Grants</a:t>
            </a:r>
            <a:endParaRPr lang="en-GB" dirty="0"/>
          </a:p>
        </p:txBody>
      </p:sp>
    </p:spTree>
    <p:extLst>
      <p:ext uri="{BB962C8B-B14F-4D97-AF65-F5344CB8AC3E}">
        <p14:creationId xmlns:p14="http://schemas.microsoft.com/office/powerpoint/2010/main" val="726909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37726"/>
            <a:ext cx="8715436" cy="5643602"/>
          </a:xfrm>
        </p:spPr>
        <p:txBody>
          <a:bodyPr>
            <a:noAutofit/>
          </a:bodyPr>
          <a:lstStyle/>
          <a:p>
            <a:r>
              <a:rPr lang="en-GB" sz="2400" dirty="0" smtClean="0"/>
              <a:t>The Enterprise Finance Guarantee (EFG) replaces and improves upon the successful Small Firms Loan Guarantee scheme. This Government-backed business loan is designed to help established viable companies looking for additional funding or working capital where businesses can raise anything from £25,000 to £1 million.</a:t>
            </a:r>
          </a:p>
          <a:p>
            <a:pPr>
              <a:buNone/>
            </a:pPr>
            <a:r>
              <a:rPr lang="en-GB" sz="2400" b="1" dirty="0" smtClean="0"/>
              <a:t>How </a:t>
            </a:r>
            <a:r>
              <a:rPr lang="en-GB" sz="2400" b="1" dirty="0" smtClean="0"/>
              <a:t>does the Grants Funding work?</a:t>
            </a:r>
          </a:p>
          <a:p>
            <a:r>
              <a:rPr lang="en-GB" sz="2400" dirty="0" smtClean="0"/>
              <a:t>The Government through the BERR (formerly the DTI) guarantees up to 75% of the business loan. Designed for small and medium </a:t>
            </a:r>
            <a:r>
              <a:rPr lang="en-GB" sz="2400" dirty="0" smtClean="0"/>
              <a:t>businesses, </a:t>
            </a:r>
            <a:r>
              <a:rPr lang="en-GB" sz="2400" dirty="0" smtClean="0"/>
              <a:t>it’s an excellent scheme that can be used for a wide range of business purposes.</a:t>
            </a:r>
          </a:p>
          <a:p>
            <a:r>
              <a:rPr lang="en-GB" sz="2400" dirty="0" smtClean="0"/>
              <a:t>Look </a:t>
            </a:r>
            <a:r>
              <a:rPr lang="en-GB" sz="2400" dirty="0" smtClean="0"/>
              <a:t>at Corus </a:t>
            </a:r>
            <a:r>
              <a:rPr lang="en-GB" sz="2400" dirty="0" smtClean="0">
                <a:hlinkClick r:id="rId2"/>
              </a:rPr>
              <a:t>here</a:t>
            </a:r>
            <a:r>
              <a:rPr lang="en-GB" sz="2400" dirty="0" smtClean="0"/>
              <a:t> and analyse </a:t>
            </a:r>
            <a:r>
              <a:rPr lang="en-GB" sz="2400" dirty="0" smtClean="0"/>
              <a:t>whether State Funding should be allowed for a company that is likely to </a:t>
            </a:r>
            <a:r>
              <a:rPr lang="en-GB" sz="2400" dirty="0" smtClean="0"/>
              <a:t>go </a:t>
            </a:r>
            <a:r>
              <a:rPr lang="en-GB" sz="2400" dirty="0" smtClean="0"/>
              <a:t>bust or whether the company should cut and run with redundancies for workers while they have assets they can sell.</a:t>
            </a:r>
          </a:p>
        </p:txBody>
      </p:sp>
      <p:sp>
        <p:nvSpPr>
          <p:cNvPr id="5" name="Title 1"/>
          <p:cNvSpPr>
            <a:spLocks noGrp="1"/>
          </p:cNvSpPr>
          <p:nvPr>
            <p:ph type="title"/>
          </p:nvPr>
        </p:nvSpPr>
        <p:spPr>
          <a:xfrm>
            <a:off x="107504" y="116632"/>
            <a:ext cx="8964488" cy="452568"/>
          </a:xfrm>
        </p:spPr>
        <p:txBody>
          <a:bodyPr>
            <a:normAutofit fontScale="90000"/>
          </a:bodyPr>
          <a:lstStyle/>
          <a:p>
            <a:r>
              <a:rPr lang="en-GB" dirty="0"/>
              <a:t>P4.2 - External sources of finance - Grants</a:t>
            </a:r>
            <a:endParaRPr lang="en-GB" dirty="0"/>
          </a:p>
        </p:txBody>
      </p:sp>
    </p:spTree>
    <p:extLst>
      <p:ext uri="{BB962C8B-B14F-4D97-AF65-F5344CB8AC3E}">
        <p14:creationId xmlns:p14="http://schemas.microsoft.com/office/powerpoint/2010/main" val="1096026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64704"/>
            <a:ext cx="8572560" cy="5429288"/>
          </a:xfrm>
        </p:spPr>
        <p:txBody>
          <a:bodyPr>
            <a:noAutofit/>
          </a:bodyPr>
          <a:lstStyle/>
          <a:p>
            <a:pPr marL="0" indent="0">
              <a:buNone/>
            </a:pPr>
            <a:r>
              <a:rPr lang="en-GB" sz="2000" b="1" dirty="0" smtClean="0"/>
              <a:t>Overdraft financing </a:t>
            </a:r>
            <a:r>
              <a:rPr lang="en-GB" sz="2000" dirty="0" smtClean="0"/>
              <a:t>is provided when businesses make payments from their business current account exceeding the available </a:t>
            </a:r>
            <a:r>
              <a:rPr lang="en-GB" sz="2000" dirty="0" smtClean="0"/>
              <a:t>current cash </a:t>
            </a:r>
            <a:r>
              <a:rPr lang="en-GB" sz="2000" dirty="0" smtClean="0"/>
              <a:t>balance.  An overdraft facility enables businesses to obtain short-term funding </a:t>
            </a:r>
            <a:r>
              <a:rPr lang="en-GB" sz="2000" dirty="0" smtClean="0"/>
              <a:t>although </a:t>
            </a:r>
            <a:r>
              <a:rPr lang="en-GB" sz="2000" dirty="0" smtClean="0"/>
              <a:t>in theory the amount loaned is repayable on demand by the </a:t>
            </a:r>
            <a:r>
              <a:rPr lang="en-GB" sz="2000" dirty="0" smtClean="0"/>
              <a:t>bank and accrues interest beyond the agreed overdraft rate.</a:t>
            </a:r>
            <a:endParaRPr lang="en-GB" sz="2000" dirty="0" smtClean="0"/>
          </a:p>
          <a:p>
            <a:r>
              <a:rPr lang="en-GB" sz="1800" dirty="0" smtClean="0"/>
              <a:t>There are several important factors to consider when assessing the appropriateness of an overdraft as a source of funding for businesses:</a:t>
            </a:r>
          </a:p>
          <a:p>
            <a:pPr marL="525463" lvl="1"/>
            <a:r>
              <a:rPr lang="en-GB" sz="1800" dirty="0" smtClean="0"/>
              <a:t>The amount borrowed should not exceed the agreed </a:t>
            </a:r>
            <a:r>
              <a:rPr lang="en-GB" sz="1800" dirty="0" smtClean="0"/>
              <a:t>limit.</a:t>
            </a:r>
            <a:r>
              <a:rPr lang="en-GB" sz="1800" dirty="0" smtClean="0"/>
              <a:t>  The amount of the facility made available is a matter for negotiation with the </a:t>
            </a:r>
            <a:r>
              <a:rPr lang="en-GB" sz="1800" dirty="0" smtClean="0"/>
              <a:t>bank.</a:t>
            </a:r>
            <a:endParaRPr lang="en-GB" sz="1800" dirty="0" smtClean="0"/>
          </a:p>
          <a:p>
            <a:pPr marL="525463" lvl="1"/>
            <a:r>
              <a:rPr lang="en-GB" sz="1800" dirty="0" smtClean="0"/>
              <a:t>Interest is charged on the amount overdrawn </a:t>
            </a:r>
            <a:r>
              <a:rPr lang="en-GB" sz="1800" dirty="0" smtClean="0"/>
              <a:t>at </a:t>
            </a:r>
            <a:r>
              <a:rPr lang="en-GB" sz="1800" dirty="0" smtClean="0"/>
              <a:t>a rate that is above the Bank Base Rate.  The bank may also charge an overdraft facility </a:t>
            </a:r>
            <a:r>
              <a:rPr lang="en-GB" sz="1800" dirty="0" smtClean="0"/>
              <a:t>fee.</a:t>
            </a:r>
            <a:endParaRPr lang="en-GB" sz="1800" dirty="0" smtClean="0"/>
          </a:p>
          <a:p>
            <a:pPr marL="525463" lvl="1"/>
            <a:r>
              <a:rPr lang="en-GB" sz="1800" dirty="0" smtClean="0"/>
              <a:t>Overdrafts are generally meant to cover short-term financing </a:t>
            </a:r>
            <a:r>
              <a:rPr lang="en-GB" sz="1800" dirty="0" smtClean="0"/>
              <a:t>requirements, </a:t>
            </a:r>
            <a:r>
              <a:rPr lang="en-GB" sz="1800" dirty="0" smtClean="0"/>
              <a:t>they are not generally meant to provide a permanent source of </a:t>
            </a:r>
            <a:r>
              <a:rPr lang="en-GB" sz="1800" dirty="0" smtClean="0"/>
              <a:t>finance.</a:t>
            </a:r>
            <a:endParaRPr lang="en-GB" sz="1800" dirty="0" smtClean="0"/>
          </a:p>
          <a:p>
            <a:pPr marL="525463" lvl="1"/>
            <a:r>
              <a:rPr lang="en-GB" sz="1800" dirty="0" smtClean="0"/>
              <a:t>Depending on the size of the overdraft facility, the bank may require the business to provide some </a:t>
            </a:r>
            <a:r>
              <a:rPr lang="en-GB" sz="1800" dirty="0" smtClean="0"/>
              <a:t>security, </a:t>
            </a:r>
            <a:r>
              <a:rPr lang="en-GB" sz="1800" dirty="0" smtClean="0"/>
              <a:t>for example by securing the overdraft against tangible fixed assets, or against personal guarantees provided by the </a:t>
            </a:r>
            <a:r>
              <a:rPr lang="en-GB" sz="1800" dirty="0" smtClean="0"/>
              <a:t>directors.</a:t>
            </a:r>
            <a:endParaRPr lang="en-GB" sz="1800" dirty="0" smtClean="0"/>
          </a:p>
        </p:txBody>
      </p:sp>
      <p:sp>
        <p:nvSpPr>
          <p:cNvPr id="5" name="Title 1"/>
          <p:cNvSpPr>
            <a:spLocks noGrp="1"/>
          </p:cNvSpPr>
          <p:nvPr>
            <p:ph type="title"/>
          </p:nvPr>
        </p:nvSpPr>
        <p:spPr>
          <a:xfrm>
            <a:off x="107504" y="116632"/>
            <a:ext cx="8964488" cy="452568"/>
          </a:xfrm>
        </p:spPr>
        <p:txBody>
          <a:bodyPr>
            <a:normAutofit fontScale="90000"/>
          </a:bodyPr>
          <a:lstStyle/>
          <a:p>
            <a:r>
              <a:rPr lang="en-GB" dirty="0" smtClean="0"/>
              <a:t>P4.2 - </a:t>
            </a:r>
            <a:r>
              <a:rPr lang="en-GB" dirty="0"/>
              <a:t>External sources of </a:t>
            </a:r>
            <a:r>
              <a:rPr lang="en-GB" dirty="0" smtClean="0"/>
              <a:t>finance - Overdraft</a:t>
            </a:r>
            <a:endParaRPr lang="en-GB" dirty="0"/>
          </a:p>
        </p:txBody>
      </p:sp>
    </p:spTree>
    <p:extLst>
      <p:ext uri="{BB962C8B-B14F-4D97-AF65-F5344CB8AC3E}">
        <p14:creationId xmlns:p14="http://schemas.microsoft.com/office/powerpoint/2010/main" val="1850004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21748702"/>
              </p:ext>
            </p:extLst>
          </p:nvPr>
        </p:nvGraphicFramePr>
        <p:xfrm>
          <a:off x="107504" y="764704"/>
          <a:ext cx="8856983" cy="5455920"/>
        </p:xfrm>
        <a:graphic>
          <a:graphicData uri="http://schemas.openxmlformats.org/drawingml/2006/table">
            <a:tbl>
              <a:tblPr firstRow="1" bandRow="1">
                <a:tableStyleId>{5C22544A-7EE6-4342-B048-85BDC9FD1C3A}</a:tableStyleId>
              </a:tblPr>
              <a:tblGrid>
                <a:gridCol w="366663"/>
                <a:gridCol w="1505545"/>
                <a:gridCol w="432048"/>
                <a:gridCol w="2520280"/>
                <a:gridCol w="2202638"/>
                <a:gridCol w="1829809"/>
              </a:tblGrid>
              <a:tr h="1015053">
                <a:tc gridSpan="2">
                  <a:txBody>
                    <a:bodyPr/>
                    <a:lstStyle/>
                    <a:p>
                      <a:r>
                        <a:rPr kumimoji="0" lang="en-GB" sz="1150" b="1" u="none" strike="noStrike" kern="1200" baseline="0" dirty="0" smtClean="0"/>
                        <a:t>Learning Outcome (LO) </a:t>
                      </a:r>
                    </a:p>
                    <a:p>
                      <a:r>
                        <a:rPr kumimoji="0" lang="en-GB" sz="1150" b="1" u="none" strike="noStrike" kern="1200" baseline="0" dirty="0" smtClean="0"/>
                        <a:t>The learner will:</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50" b="1" u="none" strike="noStrike" kern="1200" baseline="0" dirty="0" smtClean="0"/>
                        <a:t>Pass </a:t>
                      </a:r>
                    </a:p>
                    <a:p>
                      <a:r>
                        <a:rPr kumimoji="0" lang="en-GB" sz="1150" b="1" u="none" strike="noStrike" kern="1200" baseline="0" dirty="0" smtClean="0"/>
                        <a:t>The assessment criteria are the pass requirements for this unit. </a:t>
                      </a:r>
                    </a:p>
                    <a:p>
                      <a:r>
                        <a:rPr kumimoji="0" lang="en-GB" sz="1150" b="1" u="none" strike="noStrike" kern="1200" baseline="0" dirty="0" smtClean="0"/>
                        <a:t>The learner can: </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50" b="1" u="none" strike="noStrike" kern="1200" baseline="0" dirty="0" smtClean="0"/>
                        <a:t>Merit </a:t>
                      </a:r>
                    </a:p>
                    <a:p>
                      <a:r>
                        <a:rPr kumimoji="0" lang="en-GB" sz="1150" b="1" u="none" strike="noStrike" kern="1200" baseline="0" dirty="0" smtClean="0"/>
                        <a:t>For merit the evidence must show that, in addition to the pass criteria, the learner is able to: </a:t>
                      </a:r>
                      <a:endParaRPr kumimoji="0" lang="en-GB" sz="1150" b="1" i="0" u="none" strike="noStrike" kern="1200" baseline="0" dirty="0" smtClean="0">
                        <a:solidFill>
                          <a:schemeClr val="lt1"/>
                        </a:solidFill>
                        <a:latin typeface="+mn-lt"/>
                        <a:ea typeface="+mn-ea"/>
                        <a:cs typeface="+mn-cs"/>
                      </a:endParaRPr>
                    </a:p>
                  </a:txBody>
                  <a:tcPr/>
                </a:tc>
                <a:tc>
                  <a:txBody>
                    <a:bodyPr/>
                    <a:lstStyle/>
                    <a:p>
                      <a:r>
                        <a:rPr kumimoji="0" lang="en-GB" sz="1150" b="1" u="none" strike="noStrike" kern="1200" baseline="0" dirty="0" smtClean="0"/>
                        <a:t>Distinction </a:t>
                      </a:r>
                    </a:p>
                    <a:p>
                      <a:r>
                        <a:rPr kumimoji="0" lang="en-GB" sz="1150" b="1" u="none" strike="noStrike" kern="1200" baseline="0" dirty="0" smtClean="0"/>
                        <a:t>For distinction the evidence must show that, in addition to the pass and merit criteria, the learner is able to: </a:t>
                      </a:r>
                      <a:endParaRPr kumimoji="0" lang="en-GB" sz="1150" b="1" i="0" u="none" strike="noStrike" kern="1200" baseline="0" dirty="0" smtClean="0">
                        <a:solidFill>
                          <a:schemeClr val="lt1"/>
                        </a:solidFill>
                        <a:latin typeface="+mn-lt"/>
                        <a:ea typeface="+mn-ea"/>
                        <a:cs typeface="+mn-cs"/>
                      </a:endParaRPr>
                    </a:p>
                  </a:txBody>
                  <a:tcPr/>
                </a:tc>
              </a:tr>
              <a:tr h="500608">
                <a:tc>
                  <a:txBody>
                    <a:bodyPr/>
                    <a:lstStyle/>
                    <a:p>
                      <a:pPr marL="0" algn="l" rtl="0" eaLnBrk="1" latinLnBrk="0" hangingPunct="1"/>
                      <a:r>
                        <a:rPr kumimoji="0" lang="en-GB" sz="1100" b="1" i="0" u="none" strike="noStrike" kern="1200" baseline="0" dirty="0" smtClean="0">
                          <a:solidFill>
                            <a:schemeClr val="dk1"/>
                          </a:solidFill>
                          <a:latin typeface="+mn-lt"/>
                          <a:ea typeface="+mn-ea"/>
                          <a:cs typeface="+mn-cs"/>
                        </a:rPr>
                        <a:t>1</a:t>
                      </a:r>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Know how human resources are managed 	</a:t>
                      </a:r>
                    </a:p>
                  </a:txBody>
                  <a:tcPr>
                    <a:solidFill>
                      <a:schemeClr val="accent5">
                        <a:lumMod val="40000"/>
                        <a:lumOff val="60000"/>
                      </a:schemeClr>
                    </a:solidFill>
                  </a:tcPr>
                </a:tc>
                <a:tc>
                  <a:txBody>
                    <a:bodyPr/>
                    <a:lstStyle/>
                    <a:p>
                      <a:pPr marL="0" algn="l" rtl="0" eaLnBrk="1" latinLnBrk="0" hangingPunct="1"/>
                      <a:r>
                        <a:rPr kumimoji="0" lang="en-GB" sz="1150" b="1" i="0" u="none" strike="noStrike" kern="1200" baseline="0" dirty="0" smtClean="0">
                          <a:solidFill>
                            <a:schemeClr val="dk1"/>
                          </a:solidFill>
                          <a:latin typeface="+mn-lt"/>
                          <a:ea typeface="+mn-ea"/>
                          <a:cs typeface="+mn-cs"/>
                        </a:rPr>
                        <a:t>P1</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recruitment documentation used in a selected organisation 	</a:t>
                      </a: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M1</a:t>
                      </a:r>
                      <a:r>
                        <a:rPr kumimoji="0" lang="en-GB" sz="1150" b="0" i="0" u="none" strike="noStrike" kern="1200" baseline="0" dirty="0" smtClean="0">
                          <a:solidFill>
                            <a:schemeClr val="dk1"/>
                          </a:solidFill>
                          <a:latin typeface="+mn-lt"/>
                          <a:ea typeface="+mn-ea"/>
                          <a:cs typeface="+mn-cs"/>
                        </a:rPr>
                        <a:t> - Analyse the recruitment documentation of a selected organisation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r>
              <a:tr h="842352">
                <a:tc>
                  <a:txBody>
                    <a:bodyPr/>
                    <a:lstStyle/>
                    <a:p>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P2</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main employability and personal and communication skills required when applying for a specific job role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r>
              <a:tr h="704800">
                <a:tc>
                  <a:txBody>
                    <a:bodyPr/>
                    <a:lstStyle/>
                    <a:p>
                      <a:r>
                        <a:rPr kumimoji="0" lang="en-GB" sz="1100" b="1" i="0" u="none" strike="noStrike" kern="1200" baseline="0" dirty="0" smtClean="0">
                          <a:solidFill>
                            <a:schemeClr val="dk1"/>
                          </a:solidFill>
                          <a:latin typeface="+mn-lt"/>
                          <a:ea typeface="+mn-ea"/>
                          <a:cs typeface="+mn-cs"/>
                        </a:rPr>
                        <a:t>2</a:t>
                      </a:r>
                      <a:endParaRPr kumimoji="0" lang="en-GB" sz="1100" b="1" i="0" u="none" strike="noStrike"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baseline="0" dirty="0" smtClean="0">
                          <a:solidFill>
                            <a:schemeClr val="dk1"/>
                          </a:solidFill>
                          <a:latin typeface="+mn-lt"/>
                          <a:ea typeface="+mn-ea"/>
                          <a:cs typeface="+mn-cs"/>
                        </a:rPr>
                        <a:t>Know the purpose of managing physical and technological resources</a:t>
                      </a:r>
                    </a:p>
                  </a:txBody>
                  <a:tcPr/>
                </a:tc>
                <a:tc>
                  <a:txBody>
                    <a:bodyPr/>
                    <a:lstStyle/>
                    <a:p>
                      <a:r>
                        <a:rPr kumimoji="0" lang="en-GB" sz="1150" b="1" i="0" u="none" strike="noStrike" kern="1200" baseline="0" dirty="0" smtClean="0">
                          <a:solidFill>
                            <a:schemeClr val="dk1"/>
                          </a:solidFill>
                          <a:latin typeface="+mn-lt"/>
                          <a:ea typeface="+mn-ea"/>
                          <a:cs typeface="+mn-cs"/>
                        </a:rPr>
                        <a:t>P3</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the main physical and technological resources required in the operation of a selected organisation</a:t>
                      </a:r>
                    </a:p>
                  </a:txBody>
                  <a:tcPr/>
                </a:tc>
                <a:tc>
                  <a:txBody>
                    <a:bodyPr/>
                    <a:lstStyle/>
                    <a:p>
                      <a:endParaRPr kumimoji="0" lang="en-GB" sz="1150" b="0" i="0" u="none" strike="noStrike" kern="1200" baseline="0" dirty="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r h="806896">
                <a:tc>
                  <a:txBody>
                    <a:bodyPr/>
                    <a:lstStyle/>
                    <a:p>
                      <a:r>
                        <a:rPr kumimoji="0" lang="en-GB" sz="1100" b="1" i="0" u="none" strike="noStrike" kern="1200" baseline="0" dirty="0" smtClean="0">
                          <a:solidFill>
                            <a:schemeClr val="dk1"/>
                          </a:solidFill>
                          <a:latin typeface="+mn-lt"/>
                          <a:ea typeface="+mn-ea"/>
                          <a:cs typeface="+mn-cs"/>
                        </a:rPr>
                        <a:t>3</a:t>
                      </a:r>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Know how to access sources of finance 	</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P4</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Describe sources of internal and external finance for a selected business 	</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M2</a:t>
                      </a:r>
                      <a:r>
                        <a:rPr kumimoji="0" lang="en-GB" sz="1150" b="0" i="0" u="none" strike="noStrike" kern="1200" baseline="0" dirty="0" smtClean="0">
                          <a:solidFill>
                            <a:schemeClr val="dk1"/>
                          </a:solidFill>
                          <a:latin typeface="+mn-lt"/>
                          <a:ea typeface="+mn-ea"/>
                          <a:cs typeface="+mn-cs"/>
                        </a:rPr>
                        <a:t> - Analyse the advantages and disadvantages of a range of different sources of finance for a selected business 	</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D1</a:t>
                      </a:r>
                      <a:r>
                        <a:rPr kumimoji="0" lang="en-GB" sz="1150" b="0" i="0" u="none" strike="noStrike" kern="1200" baseline="0" dirty="0" smtClean="0">
                          <a:solidFill>
                            <a:schemeClr val="dk1"/>
                          </a:solidFill>
                          <a:latin typeface="+mn-lt"/>
                          <a:ea typeface="+mn-ea"/>
                          <a:cs typeface="+mn-cs"/>
                        </a:rPr>
                        <a:t> - Evaluate the best source of finance to meet the needs of a selected business</a:t>
                      </a:r>
                    </a:p>
                  </a:txBody>
                  <a:tcPr>
                    <a:solidFill>
                      <a:srgbClr val="FFC000"/>
                    </a:solidFill>
                  </a:tcPr>
                </a:tc>
              </a:tr>
              <a:tr h="669344">
                <a:tc>
                  <a:txBody>
                    <a:bodyPr/>
                    <a:lstStyle/>
                    <a:p>
                      <a:r>
                        <a:rPr kumimoji="0" lang="en-GB" sz="1100" b="1" i="0" u="none" strike="noStrike" kern="1200" baseline="0" dirty="0" smtClean="0">
                          <a:solidFill>
                            <a:schemeClr val="dk1"/>
                          </a:solidFill>
                          <a:latin typeface="+mn-lt"/>
                          <a:ea typeface="+mn-ea"/>
                          <a:cs typeface="+mn-cs"/>
                        </a:rPr>
                        <a:t>4</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Be able to interpret financial statements</a:t>
                      </a:r>
                    </a:p>
                  </a:txBody>
                  <a:tcPr/>
                </a:tc>
                <a:tc>
                  <a:txBody>
                    <a:bodyPr/>
                    <a:lstStyle/>
                    <a:p>
                      <a:r>
                        <a:rPr kumimoji="0" lang="en-GB" sz="1150" b="1" i="0" u="none" strike="noStrike" kern="1200" baseline="0" dirty="0" smtClean="0">
                          <a:solidFill>
                            <a:schemeClr val="dk1"/>
                          </a:solidFill>
                          <a:latin typeface="+mn-lt"/>
                          <a:ea typeface="+mn-ea"/>
                          <a:cs typeface="+mn-cs"/>
                        </a:rPr>
                        <a:t>P5</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Interpret the contents of a trading and profit and loss account and balance sheet for a selected company 	</a:t>
                      </a: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LO3 </a:t>
            </a:r>
            <a:r>
              <a:rPr lang="en-GB" sz="3600" dirty="0" smtClean="0"/>
              <a:t>-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64704"/>
            <a:ext cx="8572560" cy="5429288"/>
          </a:xfrm>
        </p:spPr>
        <p:txBody>
          <a:bodyPr>
            <a:noAutofit/>
          </a:bodyPr>
          <a:lstStyle/>
          <a:p>
            <a:pPr marL="0" indent="0">
              <a:buNone/>
            </a:pPr>
            <a:r>
              <a:rPr lang="en-GB" sz="1800" b="1" dirty="0" smtClean="0"/>
              <a:t>Advantages</a:t>
            </a:r>
          </a:p>
          <a:p>
            <a:pPr marL="342900" indent="-342900"/>
            <a:r>
              <a:rPr lang="en-GB" sz="1800" dirty="0" smtClean="0"/>
              <a:t>The </a:t>
            </a:r>
            <a:r>
              <a:rPr lang="en-GB" sz="1800" dirty="0" smtClean="0"/>
              <a:t>amount of an overdraft at any one time will depend on the cash flows of the business, the timing of receipts and payments, seasonal trends in the sales and so on. </a:t>
            </a:r>
            <a:endParaRPr lang="en-GB" sz="1800" dirty="0" smtClean="0"/>
          </a:p>
          <a:p>
            <a:pPr marL="342900" indent="-342900"/>
            <a:r>
              <a:rPr lang="en-GB" sz="1800" dirty="0" smtClean="0"/>
              <a:t>Banks </a:t>
            </a:r>
            <a:r>
              <a:rPr lang="en-GB" sz="1800" dirty="0" smtClean="0"/>
              <a:t>use a company’s cash flow statement as their basis, the business generates a positive overall cash flow in a full year as evidence of sustainability. </a:t>
            </a:r>
            <a:endParaRPr lang="en-GB" sz="1800" dirty="0" smtClean="0"/>
          </a:p>
          <a:p>
            <a:pPr marL="342900" indent="-342900"/>
            <a:r>
              <a:rPr lang="en-GB" sz="1800" dirty="0" smtClean="0"/>
              <a:t>Overdrafts can be relied on if business practice has proven reliable and the current situation has not changed.</a:t>
            </a:r>
            <a:endParaRPr lang="en-GB" sz="1800" dirty="0" smtClean="0"/>
          </a:p>
          <a:p>
            <a:pPr marL="0" indent="0">
              <a:buNone/>
            </a:pPr>
            <a:r>
              <a:rPr lang="en-GB" sz="1800" b="1" dirty="0" smtClean="0"/>
              <a:t>Disadvantages</a:t>
            </a:r>
            <a:endParaRPr lang="en-GB" sz="1800" dirty="0"/>
          </a:p>
          <a:p>
            <a:pPr marL="342900" indent="-342900"/>
            <a:r>
              <a:rPr lang="en-GB" sz="1800" dirty="0" smtClean="0"/>
              <a:t>Due </a:t>
            </a:r>
            <a:r>
              <a:rPr lang="en-GB" sz="1800" dirty="0" smtClean="0"/>
              <a:t>to the timing of sales receipts compared with supplier payments, the business usually need to fund a temporary overdraft during the year called a bridging loan at a higher rate of interest</a:t>
            </a:r>
            <a:r>
              <a:rPr lang="en-GB" sz="1800" dirty="0" smtClean="0"/>
              <a:t>.</a:t>
            </a:r>
          </a:p>
          <a:p>
            <a:pPr marL="342900" indent="-342900"/>
            <a:r>
              <a:rPr lang="en-GB" sz="1800" dirty="0" smtClean="0"/>
              <a:t>Overdrafts are considered debt and on some ratios this chan</a:t>
            </a:r>
            <a:r>
              <a:rPr lang="en-GB" sz="1800" dirty="0" smtClean="0"/>
              <a:t>ges the values for certain investment potentials.</a:t>
            </a:r>
            <a:endParaRPr lang="en-GB" sz="1800" dirty="0"/>
          </a:p>
          <a:p>
            <a:pPr marL="342900" indent="-342900"/>
            <a:r>
              <a:rPr lang="en-GB" sz="1800" dirty="0" smtClean="0"/>
              <a:t>If there is a hint of difficulty, a bank will call in the overdraft, if the money is not forthcoming, they can secure the overdraft against current and future sales limiting the selling and purchasing power of a company.</a:t>
            </a:r>
          </a:p>
        </p:txBody>
      </p:sp>
      <p:sp>
        <p:nvSpPr>
          <p:cNvPr id="5" name="Title 1"/>
          <p:cNvSpPr>
            <a:spLocks noGrp="1"/>
          </p:cNvSpPr>
          <p:nvPr>
            <p:ph type="title"/>
          </p:nvPr>
        </p:nvSpPr>
        <p:spPr>
          <a:xfrm>
            <a:off x="107504" y="116632"/>
            <a:ext cx="8964488" cy="452568"/>
          </a:xfrm>
        </p:spPr>
        <p:txBody>
          <a:bodyPr>
            <a:normAutofit fontScale="90000"/>
          </a:bodyPr>
          <a:lstStyle/>
          <a:p>
            <a:r>
              <a:rPr lang="en-GB" dirty="0" smtClean="0"/>
              <a:t>P4.2 - </a:t>
            </a:r>
            <a:r>
              <a:rPr lang="en-GB" dirty="0"/>
              <a:t>External sources of </a:t>
            </a:r>
            <a:r>
              <a:rPr lang="en-GB" dirty="0" smtClean="0"/>
              <a:t>finance - Overdraft</a:t>
            </a:r>
            <a:endParaRPr lang="en-GB" dirty="0"/>
          </a:p>
        </p:txBody>
      </p:sp>
    </p:spTree>
    <p:extLst>
      <p:ext uri="{BB962C8B-B14F-4D97-AF65-F5344CB8AC3E}">
        <p14:creationId xmlns:p14="http://schemas.microsoft.com/office/powerpoint/2010/main" val="2458175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786874" cy="5357850"/>
          </a:xfrm>
        </p:spPr>
        <p:txBody>
          <a:bodyPr>
            <a:noAutofit/>
          </a:bodyPr>
          <a:lstStyle/>
          <a:p>
            <a:pPr marL="0" indent="0">
              <a:buNone/>
            </a:pPr>
            <a:r>
              <a:rPr lang="en-GB" sz="1800" b="1" dirty="0" smtClean="0"/>
              <a:t>Leasing - </a:t>
            </a:r>
            <a:r>
              <a:rPr lang="en-GB" sz="1800" dirty="0" smtClean="0"/>
              <a:t>The </a:t>
            </a:r>
            <a:r>
              <a:rPr lang="en-GB" sz="1800" dirty="0" smtClean="0"/>
              <a:t>acquisition of </a:t>
            </a:r>
            <a:r>
              <a:rPr lang="en-GB" sz="1800" dirty="0" smtClean="0"/>
              <a:t>assets, particularly </a:t>
            </a:r>
            <a:r>
              <a:rPr lang="en-GB" sz="1800" dirty="0" smtClean="0"/>
              <a:t>expensive capital </a:t>
            </a:r>
            <a:r>
              <a:rPr lang="en-GB" sz="1800" dirty="0" smtClean="0"/>
              <a:t>equipment like machinery or premises, can be </a:t>
            </a:r>
            <a:r>
              <a:rPr lang="en-GB" sz="1800" dirty="0" smtClean="0"/>
              <a:t>a major commitment for many businesses. How that acquisition is funded requires careful planning.</a:t>
            </a:r>
          </a:p>
          <a:p>
            <a:r>
              <a:rPr lang="en-GB" sz="1800" dirty="0" smtClean="0"/>
              <a:t>Rather than pay for the asset outright using cash, it can often make sense for businesses to look for ways of spreading the cost of acquiring an asset, to coincide with the timing of the revenue generated by the </a:t>
            </a:r>
            <a:r>
              <a:rPr lang="en-GB" sz="1800" dirty="0" smtClean="0"/>
              <a:t>business. The </a:t>
            </a:r>
            <a:r>
              <a:rPr lang="en-GB" sz="1800" dirty="0" smtClean="0"/>
              <a:t>most common sources of medium term finance for investment in </a:t>
            </a:r>
            <a:r>
              <a:rPr lang="en-GB" sz="1800" dirty="0" smtClean="0"/>
              <a:t>Capital Assets </a:t>
            </a:r>
            <a:r>
              <a:rPr lang="en-GB" sz="1800" dirty="0" smtClean="0"/>
              <a:t>are Hire Purchase and Leasing agreements.</a:t>
            </a:r>
          </a:p>
          <a:p>
            <a:r>
              <a:rPr lang="en-GB" sz="1800" dirty="0" smtClean="0"/>
              <a:t>Leasing and hire purchase are financial facilities which allow a business to use an asset over a fixed period, in return for regular payments. The business customer chooses the equipment it requires and the finance company buys it on behalf of the business.</a:t>
            </a:r>
          </a:p>
          <a:p>
            <a:r>
              <a:rPr lang="en-GB" sz="1800" dirty="0"/>
              <a:t>The biggest benefit is that as soon as the asset has been used or function served, then the asset is returned.</a:t>
            </a:r>
          </a:p>
          <a:p>
            <a:r>
              <a:rPr lang="en-GB" sz="1800" dirty="0" smtClean="0"/>
              <a:t>Many </a:t>
            </a:r>
            <a:r>
              <a:rPr lang="en-GB" sz="1800" dirty="0" smtClean="0"/>
              <a:t>kinds of business asset are suitable for financing using hire purchase or leasing, including</a:t>
            </a:r>
            <a:r>
              <a:rPr lang="en-GB" sz="1800" dirty="0" smtClean="0"/>
              <a:t>:</a:t>
            </a:r>
          </a:p>
          <a:p>
            <a:endParaRPr lang="en-GB" sz="1800" dirty="0"/>
          </a:p>
          <a:p>
            <a:endParaRPr lang="en-GB" sz="1800" dirty="0" smtClean="0"/>
          </a:p>
          <a:p>
            <a:endParaRPr lang="en-GB" sz="1800" dirty="0"/>
          </a:p>
          <a:p>
            <a:endParaRPr lang="en-GB" sz="1800" dirty="0" smtClean="0"/>
          </a:p>
          <a:p>
            <a:pPr lvl="1"/>
            <a:endParaRPr lang="en-GB" sz="1800" dirty="0" smtClean="0"/>
          </a:p>
        </p:txBody>
      </p:sp>
      <p:graphicFrame>
        <p:nvGraphicFramePr>
          <p:cNvPr id="4" name="Table 3"/>
          <p:cNvGraphicFramePr>
            <a:graphicFrameLocks noGrp="1"/>
          </p:cNvGraphicFramePr>
          <p:nvPr>
            <p:extLst>
              <p:ext uri="{D42A27DB-BD31-4B8C-83A1-F6EECF244321}">
                <p14:modId xmlns:p14="http://schemas.microsoft.com/office/powerpoint/2010/main" val="3840219899"/>
              </p:ext>
            </p:extLst>
          </p:nvPr>
        </p:nvGraphicFramePr>
        <p:xfrm>
          <a:off x="285720" y="5157192"/>
          <a:ext cx="8572560" cy="1112520"/>
        </p:xfrm>
        <a:graphic>
          <a:graphicData uri="http://schemas.openxmlformats.org/drawingml/2006/table">
            <a:tbl>
              <a:tblPr firstRow="1" bandRow="1">
                <a:tableStyleId>{5C22544A-7EE6-4342-B048-85BDC9FD1C3A}</a:tableStyleId>
              </a:tblPr>
              <a:tblGrid>
                <a:gridCol w="2857520"/>
                <a:gridCol w="1428760"/>
                <a:gridCol w="1428760"/>
                <a:gridCol w="2857520"/>
              </a:tblGrid>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Plant and machinery</a:t>
                      </a:r>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Commercial vehicles</a:t>
                      </a:r>
                      <a:endParaRPr lang="en-GB" b="1" dirty="0">
                        <a:solidFill>
                          <a:schemeClr val="tx1"/>
                        </a:solidFill>
                        <a:latin typeface="Calibri" pitchFamily="34" charset="0"/>
                        <a:cs typeface="Calibri" pitchFamily="34" charset="0"/>
                      </a:endParaRPr>
                    </a:p>
                  </a:txBody>
                  <a:tcPr/>
                </a:tc>
                <a:tc hMerge="1">
                  <a:txBody>
                    <a:bodyPr/>
                    <a:lstStyle/>
                    <a:p>
                      <a:endParaRPr lang="en-GB"/>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Agricultural equipment</a:t>
                      </a:r>
                      <a:endParaRPr lang="en-GB" b="1" dirty="0">
                        <a:solidFill>
                          <a:schemeClr val="tx1"/>
                        </a:solidFill>
                        <a:latin typeface="Calibri" pitchFamily="34" charset="0"/>
                        <a:cs typeface="Calibri" pitchFamily="34" charset="0"/>
                      </a:endParaRPr>
                    </a:p>
                  </a:txBody>
                  <a:tcPr/>
                </a:tc>
              </a:tr>
              <a:tr h="370840">
                <a:tc>
                  <a:txBody>
                    <a:bodyPr/>
                    <a:lstStyle/>
                    <a:p>
                      <a:pPr algn="ctr"/>
                      <a:r>
                        <a:rPr lang="en-GB" sz="1800" b="1" dirty="0" smtClean="0">
                          <a:solidFill>
                            <a:schemeClr val="tx1"/>
                          </a:solidFill>
                          <a:latin typeface="Calibri" pitchFamily="34" charset="0"/>
                          <a:cs typeface="Calibri" pitchFamily="34" charset="0"/>
                        </a:rPr>
                        <a:t>Temporary Premises</a:t>
                      </a:r>
                      <a:endParaRPr lang="en-GB" b="1" dirty="0">
                        <a:solidFill>
                          <a:schemeClr val="tx1"/>
                        </a:solidFill>
                        <a:latin typeface="Calibri" pitchFamily="34" charset="0"/>
                        <a:cs typeface="Calibri" pitchFamily="34" charset="0"/>
                      </a:endParaRPr>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Function equipment</a:t>
                      </a:r>
                      <a:endParaRPr lang="en-GB" sz="1800" b="1" dirty="0" smtClean="0">
                        <a:solidFill>
                          <a:schemeClr val="tx1"/>
                        </a:solidFill>
                        <a:latin typeface="Calibri" pitchFamily="34" charset="0"/>
                        <a:cs typeface="Calibri" pitchFamily="34" charset="0"/>
                      </a:endParaRPr>
                    </a:p>
                  </a:txBody>
                  <a:tcPr/>
                </a:tc>
                <a:tc hMerge="1">
                  <a:txBody>
                    <a:bodyPr/>
                    <a:lstStyle/>
                    <a:p>
                      <a:endParaRPr lang="en-GB"/>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Office equipment</a:t>
                      </a:r>
                    </a:p>
                  </a:txBody>
                  <a:tcPr/>
                </a:tc>
              </a:tr>
              <a:tr h="370840">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Film Production Equipment</a:t>
                      </a:r>
                      <a:endParaRPr lang="en-GB" b="1" dirty="0">
                        <a:solidFill>
                          <a:schemeClr val="tx1"/>
                        </a:solidFill>
                        <a:latin typeface="Calibri" pitchFamily="34" charset="0"/>
                        <a:cs typeface="Calibri" pitchFamily="34" charset="0"/>
                      </a:endParaRPr>
                    </a:p>
                  </a:txBody>
                  <a:tcPr/>
                </a:tc>
                <a:tc hMerge="1">
                  <a:txBody>
                    <a:bodyPr/>
                    <a:lstStyle/>
                    <a:p>
                      <a:endParaRPr lang="en-GB" dirty="0"/>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Event Planning Equipment</a:t>
                      </a:r>
                      <a:endParaRPr lang="en-GB" sz="1800" b="1" dirty="0" smtClean="0">
                        <a:solidFill>
                          <a:schemeClr val="tx1"/>
                        </a:solidFill>
                        <a:latin typeface="Calibri" pitchFamily="34" charset="0"/>
                        <a:cs typeface="Calibri" pitchFamily="34" charset="0"/>
                      </a:endParaRPr>
                    </a:p>
                  </a:txBody>
                  <a:tcPr/>
                </a:tc>
                <a:tc hMerge="1">
                  <a:txBody>
                    <a:bodyPr/>
                    <a:lstStyle/>
                    <a:p>
                      <a:endParaRPr lang="en-GB" dirty="0"/>
                    </a:p>
                  </a:txBody>
                  <a:tcPr/>
                </a:tc>
              </a:tr>
            </a:tbl>
          </a:graphicData>
        </a:graphic>
      </p:graphicFrame>
      <p:sp>
        <p:nvSpPr>
          <p:cNvPr id="6" name="Title 1"/>
          <p:cNvSpPr>
            <a:spLocks noGrp="1"/>
          </p:cNvSpPr>
          <p:nvPr>
            <p:ph type="title"/>
          </p:nvPr>
        </p:nvSpPr>
        <p:spPr>
          <a:xfrm>
            <a:off x="107504" y="116632"/>
            <a:ext cx="8964488" cy="452568"/>
          </a:xfrm>
        </p:spPr>
        <p:txBody>
          <a:bodyPr>
            <a:normAutofit fontScale="90000"/>
          </a:bodyPr>
          <a:lstStyle/>
          <a:p>
            <a:r>
              <a:rPr lang="en-GB" dirty="0" smtClean="0"/>
              <a:t>P4.2 - </a:t>
            </a:r>
            <a:r>
              <a:rPr lang="en-GB" dirty="0"/>
              <a:t>External sources of </a:t>
            </a:r>
            <a:r>
              <a:rPr lang="en-GB" dirty="0" smtClean="0"/>
              <a:t>finance - Leasing</a:t>
            </a:r>
            <a:endParaRPr lang="en-GB" dirty="0"/>
          </a:p>
        </p:txBody>
      </p:sp>
    </p:spTree>
    <p:extLst>
      <p:ext uri="{BB962C8B-B14F-4D97-AF65-F5344CB8AC3E}">
        <p14:creationId xmlns:p14="http://schemas.microsoft.com/office/powerpoint/2010/main" val="1487491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59245"/>
            <a:ext cx="8715436" cy="5406059"/>
          </a:xfrm>
        </p:spPr>
        <p:txBody>
          <a:bodyPr>
            <a:noAutofit/>
          </a:bodyPr>
          <a:lstStyle/>
          <a:p>
            <a:pPr marL="0" indent="0">
              <a:buNone/>
            </a:pPr>
            <a:r>
              <a:rPr lang="en-GB" sz="1700" b="1" dirty="0" smtClean="0"/>
              <a:t>Hire Purchase</a:t>
            </a:r>
            <a:r>
              <a:rPr lang="en-GB" sz="1700" dirty="0" smtClean="0"/>
              <a:t> is similar to leasing but with one major benefit. With </a:t>
            </a:r>
            <a:r>
              <a:rPr lang="en-GB" sz="1700" dirty="0" smtClean="0"/>
              <a:t>a </a:t>
            </a:r>
            <a:r>
              <a:rPr lang="en-GB" sz="1700" b="1" dirty="0" smtClean="0"/>
              <a:t>hire purchase </a:t>
            </a:r>
            <a:r>
              <a:rPr lang="en-GB" sz="1700" dirty="0" smtClean="0"/>
              <a:t>agreement, after all the payments have been made, the business customer becomes the owner of the equipment. This ownership transfer either automatically or on payment of an option to purchase </a:t>
            </a:r>
            <a:r>
              <a:rPr lang="en-GB" sz="1700" dirty="0" smtClean="0"/>
              <a:t>fee.</a:t>
            </a:r>
            <a:endParaRPr lang="en-GB" sz="1700" dirty="0" smtClean="0"/>
          </a:p>
          <a:p>
            <a:r>
              <a:rPr lang="en-GB" sz="1700" dirty="0" smtClean="0"/>
              <a:t>In terms of Tax, </a:t>
            </a:r>
            <a:r>
              <a:rPr lang="en-GB" sz="1700" dirty="0" smtClean="0"/>
              <a:t>from the beginning of the agreement the business customer is treated as the owner of the equipment and so can claim capital allowances. </a:t>
            </a:r>
            <a:r>
              <a:rPr lang="en-GB" sz="1700" b="1" dirty="0" smtClean="0"/>
              <a:t>Capital allowances</a:t>
            </a:r>
            <a:r>
              <a:rPr lang="en-GB" sz="1700" dirty="0" smtClean="0"/>
              <a:t> can be a significant tax incentive for businesses to invest in new plant and machinery or to upgrade information systems.</a:t>
            </a:r>
          </a:p>
          <a:p>
            <a:r>
              <a:rPr lang="en-GB" sz="1700" dirty="0" smtClean="0"/>
              <a:t>The </a:t>
            </a:r>
            <a:r>
              <a:rPr lang="en-GB" sz="1700" dirty="0" smtClean="0"/>
              <a:t>use of hire purchase </a:t>
            </a:r>
            <a:r>
              <a:rPr lang="en-GB" sz="1700" dirty="0" smtClean="0"/>
              <a:t>is </a:t>
            </a:r>
            <a:r>
              <a:rPr lang="en-GB" sz="1700" dirty="0" smtClean="0"/>
              <a:t>a popular method of funding the acquisition of capital assets. However, these methods are not necessarily suitable for every business or for every asset purchase. There are a number of considerations to be made, such as  - Certainty.</a:t>
            </a:r>
          </a:p>
          <a:p>
            <a:pPr marL="365125" indent="-365125">
              <a:buNone/>
            </a:pPr>
            <a:r>
              <a:rPr lang="en-GB" sz="1700" b="1" dirty="0" smtClean="0"/>
              <a:t>Certainty</a:t>
            </a:r>
            <a:endParaRPr lang="en-GB" sz="1700" dirty="0" smtClean="0"/>
          </a:p>
          <a:p>
            <a:r>
              <a:rPr lang="en-GB" sz="1700" dirty="0" smtClean="0"/>
              <a:t>One important advantage is that a hire purchase </a:t>
            </a:r>
            <a:r>
              <a:rPr lang="en-GB" sz="1700" dirty="0" smtClean="0"/>
              <a:t>is </a:t>
            </a:r>
            <a:r>
              <a:rPr lang="en-GB" sz="1700" dirty="0" smtClean="0"/>
              <a:t>a medium term funding facility, which cannot be withdrawn, provided the business makes the payments as they </a:t>
            </a:r>
            <a:r>
              <a:rPr lang="en-GB" sz="1700" dirty="0" smtClean="0"/>
              <a:t>are </a:t>
            </a:r>
            <a:r>
              <a:rPr lang="en-GB" sz="1700" dirty="0" smtClean="0"/>
              <a:t>due. </a:t>
            </a:r>
          </a:p>
          <a:p>
            <a:r>
              <a:rPr lang="en-GB" sz="1700" dirty="0" smtClean="0"/>
              <a:t>The uncertainty that may be associated with alternative funding facilities such as overdrafts, which are repayable on demand, is removed. </a:t>
            </a:r>
          </a:p>
          <a:p>
            <a:r>
              <a:rPr lang="en-GB" sz="1700" dirty="0" smtClean="0"/>
              <a:t>However, it should be </a:t>
            </a:r>
            <a:r>
              <a:rPr lang="en-GB" sz="1700" dirty="0" smtClean="0"/>
              <a:t>remembered </a:t>
            </a:r>
            <a:r>
              <a:rPr lang="en-GB" sz="1700" dirty="0" smtClean="0"/>
              <a:t>that </a:t>
            </a:r>
            <a:r>
              <a:rPr lang="en-GB" sz="1700" dirty="0" smtClean="0"/>
              <a:t>hire </a:t>
            </a:r>
            <a:r>
              <a:rPr lang="en-GB" sz="1700" dirty="0" smtClean="0"/>
              <a:t>purchase </a:t>
            </a:r>
            <a:r>
              <a:rPr lang="en-GB" sz="1700" dirty="0" smtClean="0"/>
              <a:t>agreements </a:t>
            </a:r>
            <a:r>
              <a:rPr lang="en-GB" sz="1700" dirty="0" smtClean="0"/>
              <a:t>are long term commitments. It may not be possible, or could prove costly, to terminate them early.</a:t>
            </a:r>
          </a:p>
        </p:txBody>
      </p:sp>
      <p:sp>
        <p:nvSpPr>
          <p:cNvPr id="5"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Hire Purchase</a:t>
            </a:r>
            <a:endParaRPr lang="en-GB" sz="3200" dirty="0"/>
          </a:p>
        </p:txBody>
      </p:sp>
    </p:spTree>
    <p:extLst>
      <p:ext uri="{BB962C8B-B14F-4D97-AF65-F5344CB8AC3E}">
        <p14:creationId xmlns:p14="http://schemas.microsoft.com/office/powerpoint/2010/main" val="3421856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279548"/>
          </a:xfrm>
        </p:spPr>
        <p:txBody>
          <a:bodyPr>
            <a:noAutofit/>
          </a:bodyPr>
          <a:lstStyle/>
          <a:p>
            <a:pPr marL="287338" indent="-285750"/>
            <a:r>
              <a:rPr lang="en-GB" sz="1800" b="1" dirty="0" smtClean="0"/>
              <a:t>Asset Based Lending </a:t>
            </a:r>
            <a:r>
              <a:rPr lang="en-GB" sz="1800" dirty="0" smtClean="0"/>
              <a:t>is a fast way to raise corporate finance – and businesses can often raise as much as </a:t>
            </a:r>
            <a:r>
              <a:rPr lang="en-GB" sz="1800" b="1" dirty="0" smtClean="0"/>
              <a:t>50% more</a:t>
            </a:r>
            <a:r>
              <a:rPr lang="en-GB" sz="1800" dirty="0" smtClean="0"/>
              <a:t> than many other invoice </a:t>
            </a:r>
            <a:r>
              <a:rPr lang="en-GB" sz="1800" dirty="0" smtClean="0"/>
              <a:t>financiers. This method of finance is </a:t>
            </a:r>
            <a:r>
              <a:rPr lang="en-GB" sz="1800" dirty="0" smtClean="0"/>
              <a:t>based on asset </a:t>
            </a:r>
            <a:r>
              <a:rPr lang="en-GB" sz="1800" dirty="0" smtClean="0"/>
              <a:t>valuation and borrowing money based on this. </a:t>
            </a:r>
            <a:r>
              <a:rPr lang="en-GB" sz="1800" dirty="0" smtClean="0"/>
              <a:t>A company with a high degree of stock, machinery, </a:t>
            </a:r>
            <a:r>
              <a:rPr lang="en-GB" sz="1800" dirty="0" smtClean="0"/>
              <a:t>premises etc. </a:t>
            </a:r>
            <a:r>
              <a:rPr lang="en-GB" sz="1800" dirty="0" smtClean="0"/>
              <a:t>will have a high asset </a:t>
            </a:r>
            <a:r>
              <a:rPr lang="en-GB" sz="1800" dirty="0" smtClean="0"/>
              <a:t>worth </a:t>
            </a:r>
            <a:r>
              <a:rPr lang="en-GB" sz="1800" dirty="0" smtClean="0"/>
              <a:t>and borrowing on this is a guarantee of funding.</a:t>
            </a:r>
            <a:br>
              <a:rPr lang="en-GB" sz="1800" dirty="0" smtClean="0"/>
            </a:br>
            <a:r>
              <a:rPr lang="en-GB" sz="1800" b="1" dirty="0" smtClean="0"/>
              <a:t>How does Asset Based Lending work? </a:t>
            </a:r>
          </a:p>
          <a:p>
            <a:pPr marL="269875" indent="-255588">
              <a:spcBef>
                <a:spcPts val="0"/>
              </a:spcBef>
            </a:pPr>
            <a:r>
              <a:rPr lang="en-GB" sz="1800" dirty="0" smtClean="0"/>
              <a:t>Asset Based Lending generates finance against existing assets in </a:t>
            </a:r>
            <a:r>
              <a:rPr lang="en-GB" sz="1800" dirty="0" smtClean="0"/>
              <a:t>the business. This enables a company </a:t>
            </a:r>
            <a:r>
              <a:rPr lang="en-GB" sz="1800" dirty="0" smtClean="0"/>
              <a:t>to raise funds secured on assets </a:t>
            </a:r>
            <a:r>
              <a:rPr lang="en-GB" sz="1800" dirty="0" smtClean="0"/>
              <a:t>they </a:t>
            </a:r>
            <a:r>
              <a:rPr lang="en-GB" sz="1800" dirty="0" smtClean="0"/>
              <a:t>already own. Provided in conjunction with </a:t>
            </a:r>
            <a:r>
              <a:rPr lang="en-GB" sz="1800" dirty="0" smtClean="0">
                <a:hlinkClick r:id="rId2"/>
              </a:rPr>
              <a:t>Factoring</a:t>
            </a:r>
            <a:r>
              <a:rPr lang="en-GB" sz="1800" dirty="0" smtClean="0"/>
              <a:t> or </a:t>
            </a:r>
            <a:r>
              <a:rPr lang="en-GB" sz="1800" dirty="0" smtClean="0">
                <a:hlinkClick r:id="rId3"/>
              </a:rPr>
              <a:t>Invoice Discounting</a:t>
            </a:r>
            <a:r>
              <a:rPr lang="en-GB" sz="1800" dirty="0" smtClean="0"/>
              <a:t>, Asset Based Lending can typically raise significant additional </a:t>
            </a:r>
            <a:r>
              <a:rPr lang="en-GB" sz="1800" dirty="0" smtClean="0"/>
              <a:t>funds in a hurry: </a:t>
            </a:r>
            <a:endParaRPr lang="en-GB" sz="1800" dirty="0" smtClean="0"/>
          </a:p>
          <a:p>
            <a:pPr lvl="1">
              <a:spcBef>
                <a:spcPts val="0"/>
              </a:spcBef>
            </a:pPr>
            <a:r>
              <a:rPr lang="en-GB" sz="1600" dirty="0" smtClean="0"/>
              <a:t>Up to </a:t>
            </a:r>
            <a:r>
              <a:rPr lang="en-GB" sz="1600" b="1" dirty="0" smtClean="0"/>
              <a:t>95%</a:t>
            </a:r>
            <a:r>
              <a:rPr lang="en-GB" sz="1600" dirty="0" smtClean="0"/>
              <a:t> on outstanding invoices </a:t>
            </a:r>
          </a:p>
          <a:p>
            <a:pPr lvl="1">
              <a:spcBef>
                <a:spcPts val="0"/>
              </a:spcBef>
            </a:pPr>
            <a:r>
              <a:rPr lang="en-GB" sz="1600" dirty="0" smtClean="0"/>
              <a:t>Up to </a:t>
            </a:r>
            <a:r>
              <a:rPr lang="en-GB" sz="1600" b="1" dirty="0" smtClean="0"/>
              <a:t>80%</a:t>
            </a:r>
            <a:r>
              <a:rPr lang="en-GB" sz="1600" dirty="0" smtClean="0"/>
              <a:t> of the market value on plant and machinery </a:t>
            </a:r>
          </a:p>
          <a:p>
            <a:pPr lvl="1">
              <a:spcBef>
                <a:spcPts val="0"/>
              </a:spcBef>
            </a:pPr>
            <a:r>
              <a:rPr lang="en-GB" sz="1600" dirty="0" smtClean="0"/>
              <a:t>Up to </a:t>
            </a:r>
            <a:r>
              <a:rPr lang="en-GB" sz="1600" b="1" dirty="0" smtClean="0"/>
              <a:t>30%</a:t>
            </a:r>
            <a:r>
              <a:rPr lang="en-GB" sz="1600" dirty="0" smtClean="0"/>
              <a:t> on raw materials </a:t>
            </a:r>
          </a:p>
          <a:p>
            <a:pPr lvl="1">
              <a:spcBef>
                <a:spcPts val="0"/>
              </a:spcBef>
            </a:pPr>
            <a:r>
              <a:rPr lang="en-GB" sz="1600" dirty="0" smtClean="0"/>
              <a:t>Up to </a:t>
            </a:r>
            <a:r>
              <a:rPr lang="en-GB" sz="1600" b="1" dirty="0" smtClean="0"/>
              <a:t>50%</a:t>
            </a:r>
            <a:r>
              <a:rPr lang="en-GB" sz="1600" dirty="0" smtClean="0"/>
              <a:t> on finished products </a:t>
            </a:r>
          </a:p>
          <a:p>
            <a:pPr lvl="1">
              <a:spcBef>
                <a:spcPts val="0"/>
              </a:spcBef>
            </a:pPr>
            <a:r>
              <a:rPr lang="en-GB" sz="1600" dirty="0" smtClean="0"/>
              <a:t>Up to </a:t>
            </a:r>
            <a:r>
              <a:rPr lang="en-GB" sz="1600" b="1" dirty="0" smtClean="0"/>
              <a:t>80%</a:t>
            </a:r>
            <a:r>
              <a:rPr lang="en-GB" sz="1600" dirty="0" smtClean="0"/>
              <a:t> on property </a:t>
            </a:r>
          </a:p>
          <a:p>
            <a:pPr marL="255588" indent="-255588">
              <a:spcBef>
                <a:spcPts val="0"/>
              </a:spcBef>
            </a:pPr>
            <a:r>
              <a:rPr lang="en-GB" sz="1800" dirty="0" smtClean="0"/>
              <a:t>Using Asset Based Lending, a business can typically </a:t>
            </a:r>
            <a:r>
              <a:rPr lang="en-GB" sz="1800" b="1" dirty="0" smtClean="0"/>
              <a:t>raise anything from £50,000 to £50m</a:t>
            </a:r>
            <a:r>
              <a:rPr lang="en-GB" sz="1800" dirty="0" smtClean="0"/>
              <a:t> in corporate finance to support business expansion, takeovers, MBI, MBO’s </a:t>
            </a:r>
            <a:r>
              <a:rPr lang="en-GB" sz="1800" dirty="0"/>
              <a:t> </a:t>
            </a:r>
            <a:r>
              <a:rPr lang="en-GB" sz="1800" dirty="0" smtClean="0"/>
              <a:t>(</a:t>
            </a:r>
            <a:r>
              <a:rPr lang="en-GB" sz="1800" dirty="0" smtClean="0"/>
              <a:t>Management Buy in and Out) or other funding </a:t>
            </a:r>
            <a:r>
              <a:rPr lang="en-GB" sz="1800" dirty="0" smtClean="0"/>
              <a:t>requirements</a:t>
            </a:r>
            <a:r>
              <a:rPr lang="en-GB" sz="1800" dirty="0"/>
              <a:t>.</a:t>
            </a:r>
            <a:endParaRPr lang="en-GB" sz="1800" dirty="0" smtClean="0"/>
          </a:p>
        </p:txBody>
      </p:sp>
      <p:sp>
        <p:nvSpPr>
          <p:cNvPr id="6" name="Title 1"/>
          <p:cNvSpPr>
            <a:spLocks noGrp="1"/>
          </p:cNvSpPr>
          <p:nvPr>
            <p:ph type="title"/>
          </p:nvPr>
        </p:nvSpPr>
        <p:spPr>
          <a:xfrm>
            <a:off x="107504" y="116632"/>
            <a:ext cx="8964488" cy="452568"/>
          </a:xfrm>
        </p:spPr>
        <p:txBody>
          <a:bodyPr>
            <a:noAutofit/>
          </a:bodyPr>
          <a:lstStyle/>
          <a:p>
            <a:r>
              <a:rPr lang="en-GB" sz="2800" dirty="0" smtClean="0"/>
              <a:t>P4.2 - </a:t>
            </a:r>
            <a:r>
              <a:rPr lang="en-GB" sz="2800" dirty="0"/>
              <a:t>External sources of </a:t>
            </a:r>
            <a:r>
              <a:rPr lang="en-GB" sz="2800" dirty="0" smtClean="0"/>
              <a:t>finance – Asset Sale/Lending</a:t>
            </a:r>
            <a:endParaRPr lang="en-GB" sz="2800" dirty="0"/>
          </a:p>
        </p:txBody>
      </p:sp>
    </p:spTree>
    <p:extLst>
      <p:ext uri="{BB962C8B-B14F-4D97-AF65-F5344CB8AC3E}">
        <p14:creationId xmlns:p14="http://schemas.microsoft.com/office/powerpoint/2010/main" val="321679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41740"/>
            <a:ext cx="8786874" cy="5639588"/>
          </a:xfrm>
        </p:spPr>
        <p:txBody>
          <a:bodyPr>
            <a:noAutofit/>
          </a:bodyPr>
          <a:lstStyle/>
          <a:p>
            <a:pPr>
              <a:buNone/>
            </a:pPr>
            <a:r>
              <a:rPr lang="en-GB" sz="2000" b="1" dirty="0" smtClean="0"/>
              <a:t>Advantages</a:t>
            </a:r>
          </a:p>
          <a:p>
            <a:r>
              <a:rPr lang="en-GB" sz="2000" dirty="0" smtClean="0"/>
              <a:t>Companies are not legally obligated to make payments to stockholders, so long as </a:t>
            </a:r>
            <a:r>
              <a:rPr lang="en-GB" sz="2000" dirty="0" smtClean="0"/>
              <a:t>the board </a:t>
            </a:r>
            <a:r>
              <a:rPr lang="en-GB" sz="2000" dirty="0" smtClean="0"/>
              <a:t>of directors acts in best interest of </a:t>
            </a:r>
            <a:r>
              <a:rPr lang="en-GB" sz="2000" dirty="0" smtClean="0"/>
              <a:t>company.</a:t>
            </a:r>
            <a:endParaRPr lang="en-GB" sz="2000" dirty="0" smtClean="0"/>
          </a:p>
          <a:p>
            <a:r>
              <a:rPr lang="en-GB" sz="2000" dirty="0" smtClean="0"/>
              <a:t>Stock improves the credit rating of company because it increases the amount of capital in </a:t>
            </a:r>
            <a:r>
              <a:rPr lang="en-GB" sz="2000" dirty="0" smtClean="0"/>
              <a:t>company, making it safer against hostile takeover or forced mergers.</a:t>
            </a:r>
            <a:endParaRPr lang="en-GB" sz="2000" dirty="0" smtClean="0"/>
          </a:p>
          <a:p>
            <a:r>
              <a:rPr lang="en-GB" sz="2000" dirty="0" smtClean="0"/>
              <a:t>Stocks are attractive to some investors as hedge against inflation</a:t>
            </a:r>
          </a:p>
          <a:p>
            <a:pPr>
              <a:buNone/>
            </a:pPr>
            <a:r>
              <a:rPr lang="en-GB" sz="2000" b="1" dirty="0" smtClean="0"/>
              <a:t>Disadvantages</a:t>
            </a:r>
            <a:endParaRPr lang="en-GB" sz="2000" b="1" dirty="0" smtClean="0"/>
          </a:p>
          <a:p>
            <a:r>
              <a:rPr lang="en-GB" sz="2000" dirty="0" smtClean="0"/>
              <a:t>Common stock owners have corporate voting rights and control can be transferred to new </a:t>
            </a:r>
            <a:r>
              <a:rPr lang="en-GB" sz="2000" dirty="0" smtClean="0"/>
              <a:t>stockholders when Asset Lending puts the company at risk when repayments are defaulted on.</a:t>
            </a:r>
            <a:endParaRPr lang="en-GB" sz="2000" dirty="0" smtClean="0"/>
          </a:p>
          <a:p>
            <a:r>
              <a:rPr lang="en-GB" sz="2000" dirty="0" smtClean="0"/>
              <a:t>Shareholders share in the profits through </a:t>
            </a:r>
            <a:r>
              <a:rPr lang="en-GB" sz="2000" dirty="0" smtClean="0"/>
              <a:t>dividends, but the net worth of the company is devalued when Assets are loaned against.</a:t>
            </a:r>
          </a:p>
          <a:p>
            <a:r>
              <a:rPr lang="en-GB" sz="2000" dirty="0" smtClean="0"/>
              <a:t>Defaulting on an Asset Loan can force the bank to sell the assets at base level to recover Asset Loans forcing the company to purchase new assets or buy back their assets at a lower value..</a:t>
            </a:r>
            <a:endParaRPr lang="en-GB" sz="2000" dirty="0" smtClean="0"/>
          </a:p>
        </p:txBody>
      </p:sp>
      <p:sp>
        <p:nvSpPr>
          <p:cNvPr id="5" name="Title 1"/>
          <p:cNvSpPr>
            <a:spLocks noGrp="1"/>
          </p:cNvSpPr>
          <p:nvPr>
            <p:ph type="title"/>
          </p:nvPr>
        </p:nvSpPr>
        <p:spPr>
          <a:xfrm>
            <a:off x="107504" y="116632"/>
            <a:ext cx="8964488" cy="452568"/>
          </a:xfrm>
        </p:spPr>
        <p:txBody>
          <a:bodyPr>
            <a:noAutofit/>
          </a:bodyPr>
          <a:lstStyle/>
          <a:p>
            <a:r>
              <a:rPr lang="en-GB" sz="2800" dirty="0" smtClean="0"/>
              <a:t>P4.2 - </a:t>
            </a:r>
            <a:r>
              <a:rPr lang="en-GB" sz="2800" dirty="0"/>
              <a:t>External sources of </a:t>
            </a:r>
            <a:r>
              <a:rPr lang="en-GB" sz="2800" dirty="0" smtClean="0"/>
              <a:t>finance – Asset Sale/Lending</a:t>
            </a:r>
            <a:endParaRPr lang="en-GB" sz="2800" dirty="0"/>
          </a:p>
        </p:txBody>
      </p:sp>
    </p:spTree>
    <p:extLst>
      <p:ext uri="{BB962C8B-B14F-4D97-AF65-F5344CB8AC3E}">
        <p14:creationId xmlns:p14="http://schemas.microsoft.com/office/powerpoint/2010/main" val="1602899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429288"/>
          </a:xfrm>
        </p:spPr>
        <p:txBody>
          <a:bodyPr>
            <a:noAutofit/>
          </a:bodyPr>
          <a:lstStyle/>
          <a:p>
            <a:pPr marL="342900" indent="-342900"/>
            <a:r>
              <a:rPr lang="en-GB" sz="2000" b="1" dirty="0" smtClean="0"/>
              <a:t>Trade credit </a:t>
            </a:r>
            <a:r>
              <a:rPr lang="en-GB" sz="2000" dirty="0" smtClean="0"/>
              <a:t>is one of the important sources of short term financing options employed by </a:t>
            </a:r>
            <a:r>
              <a:rPr lang="en-GB" sz="2000" dirty="0" smtClean="0"/>
              <a:t>certain firms</a:t>
            </a:r>
            <a:r>
              <a:rPr lang="en-GB" sz="2000" dirty="0" smtClean="0"/>
              <a:t>, especially in the building </a:t>
            </a:r>
            <a:r>
              <a:rPr lang="en-GB" sz="2000" dirty="0" smtClean="0"/>
              <a:t>and construction trade</a:t>
            </a:r>
            <a:r>
              <a:rPr lang="en-GB" sz="2000" dirty="0" smtClean="0"/>
              <a:t>. </a:t>
            </a:r>
            <a:r>
              <a:rPr lang="en-GB" sz="2000" b="1" dirty="0" smtClean="0"/>
              <a:t>Trade credi</a:t>
            </a:r>
            <a:r>
              <a:rPr lang="en-GB" sz="2000" dirty="0" smtClean="0"/>
              <a:t>t may be defined as an arrangement to buy goods and/or services on account, i.e. without making immediate cash or cheque payments. This debt is usually recorded as “accounts payable” and is considered to be the single most important short term credit option for firms. </a:t>
            </a:r>
            <a:br>
              <a:rPr lang="en-GB" sz="2000" dirty="0" smtClean="0"/>
            </a:br>
            <a:r>
              <a:rPr lang="en-GB" sz="2000" b="1" dirty="0" smtClean="0"/>
              <a:t>How </a:t>
            </a:r>
            <a:r>
              <a:rPr lang="en-GB" sz="2000" b="1" dirty="0" smtClean="0"/>
              <a:t>does it help?</a:t>
            </a:r>
          </a:p>
          <a:p>
            <a:r>
              <a:rPr lang="en-GB" sz="2000" b="1" dirty="0" smtClean="0"/>
              <a:t>Trade credit</a:t>
            </a:r>
            <a:r>
              <a:rPr lang="en-GB" sz="2000" dirty="0" smtClean="0"/>
              <a:t> is considered to be an important tool to finance business growth. When a business’ suppliers allow for trade credit, they allow firms to buy from them in present and pay in future. Such arrangement enables firms to take orders, make deliveries and then </a:t>
            </a:r>
            <a:r>
              <a:rPr lang="en-GB" sz="2000" dirty="0" smtClean="0"/>
              <a:t>pay, </a:t>
            </a:r>
            <a:r>
              <a:rPr lang="en-GB" sz="2000" dirty="0" smtClean="0"/>
              <a:t>effectively putting less pressure on cash flows to make payments on immediate purchases. </a:t>
            </a:r>
            <a:endParaRPr lang="en-GB" sz="2000" dirty="0" smtClean="0"/>
          </a:p>
          <a:p>
            <a:r>
              <a:rPr lang="en-GB" sz="2000" dirty="0" smtClean="0"/>
              <a:t>Consequently</a:t>
            </a:r>
            <a:r>
              <a:rPr lang="en-GB" sz="2000" dirty="0" smtClean="0"/>
              <a:t>, trade credit (if managed properly) helps reduce the capital required to operate a business</a:t>
            </a:r>
            <a:r>
              <a:rPr lang="en-GB" sz="2000" dirty="0" smtClean="0"/>
              <a:t>. For Building firms, houses get built, raw materials are purchased on credit, sold close to completion and then the debt is paid back.</a:t>
            </a:r>
            <a:r>
              <a:rPr lang="en-GB" sz="2000" dirty="0"/>
              <a:t> </a:t>
            </a:r>
            <a:r>
              <a:rPr lang="en-GB" sz="2000" dirty="0" smtClean="0"/>
              <a:t>This is better than off-plan purchases because of the risk.</a:t>
            </a:r>
            <a:endParaRPr lang="en-GB" sz="2000" dirty="0" smtClean="0"/>
          </a:p>
        </p:txBody>
      </p:sp>
      <p:sp>
        <p:nvSpPr>
          <p:cNvPr id="6"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Trade Credit</a:t>
            </a:r>
            <a:endParaRPr lang="en-GB" sz="3200" dirty="0"/>
          </a:p>
        </p:txBody>
      </p:sp>
    </p:spTree>
    <p:extLst>
      <p:ext uri="{BB962C8B-B14F-4D97-AF65-F5344CB8AC3E}">
        <p14:creationId xmlns:p14="http://schemas.microsoft.com/office/powerpoint/2010/main" val="40064123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92696"/>
            <a:ext cx="8643998" cy="5429288"/>
          </a:xfrm>
        </p:spPr>
        <p:txBody>
          <a:bodyPr>
            <a:noAutofit/>
          </a:bodyPr>
          <a:lstStyle/>
          <a:p>
            <a:pPr>
              <a:buNone/>
            </a:pPr>
            <a:r>
              <a:rPr lang="en-GB" sz="2300" b="1" dirty="0" smtClean="0"/>
              <a:t>How does it work?</a:t>
            </a:r>
          </a:p>
          <a:p>
            <a:pPr marL="266700" indent="-252413"/>
            <a:r>
              <a:rPr lang="en-GB" sz="2300" dirty="0" smtClean="0"/>
              <a:t>When firms enter into a trade credit arrangement with their </a:t>
            </a:r>
            <a:r>
              <a:rPr lang="en-GB" sz="2300" dirty="0" smtClean="0"/>
              <a:t>suppliers, Jewson's</a:t>
            </a:r>
            <a:r>
              <a:rPr lang="en-GB" sz="2300" dirty="0" smtClean="0"/>
              <a:t> etc.</a:t>
            </a:r>
            <a:r>
              <a:rPr lang="en-GB" sz="2300" dirty="0" smtClean="0"/>
              <a:t>, </a:t>
            </a:r>
            <a:r>
              <a:rPr lang="en-GB" sz="2300" dirty="0" smtClean="0"/>
              <a:t>a certain “credit </a:t>
            </a:r>
            <a:r>
              <a:rPr lang="en-GB" sz="2300" dirty="0" smtClean="0"/>
              <a:t>term arrangement” </a:t>
            </a:r>
            <a:r>
              <a:rPr lang="en-GB" sz="2300" dirty="0" smtClean="0"/>
              <a:t>is usually set. Cash / cheque payments made within this </a:t>
            </a:r>
            <a:r>
              <a:rPr lang="en-GB" sz="2300" dirty="0" smtClean="0"/>
              <a:t>term, e.g., 20 </a:t>
            </a:r>
            <a:r>
              <a:rPr lang="en-GB" sz="2300" dirty="0" smtClean="0"/>
              <a:t>days from the date of </a:t>
            </a:r>
            <a:r>
              <a:rPr lang="en-GB" sz="2300" dirty="0" smtClean="0"/>
              <a:t>purchase, </a:t>
            </a:r>
            <a:r>
              <a:rPr lang="en-GB" sz="2300" dirty="0" smtClean="0"/>
              <a:t>may qualify for a certain discount. However, if payments are not made within this term, all receivables are required to be settled within a stipulated time </a:t>
            </a:r>
            <a:r>
              <a:rPr lang="en-GB" sz="2300" dirty="0" smtClean="0"/>
              <a:t>period. E.g. 60 </a:t>
            </a:r>
            <a:r>
              <a:rPr lang="en-GB" sz="2300" dirty="0" smtClean="0"/>
              <a:t>days from the date of </a:t>
            </a:r>
            <a:r>
              <a:rPr lang="en-GB" sz="2300" dirty="0" smtClean="0"/>
              <a:t>purchase. </a:t>
            </a:r>
            <a:r>
              <a:rPr lang="en-GB" sz="2300" dirty="0" smtClean="0"/>
              <a:t>The cost of NOT availing the discount is the cost of credit.</a:t>
            </a:r>
          </a:p>
          <a:p>
            <a:pPr marL="269875" indent="-255588"/>
            <a:r>
              <a:rPr lang="en-GB" sz="2300" dirty="0" smtClean="0"/>
              <a:t>The credit term </a:t>
            </a:r>
            <a:r>
              <a:rPr lang="en-GB" sz="2300" dirty="0" smtClean="0"/>
              <a:t>may </a:t>
            </a:r>
            <a:r>
              <a:rPr lang="en-GB" sz="2300" dirty="0" smtClean="0"/>
              <a:t>differ for different types of businesses. Businesses that receive payments on delivery </a:t>
            </a:r>
            <a:r>
              <a:rPr lang="en-GB" sz="2300" dirty="0" smtClean="0"/>
              <a:t> like an </a:t>
            </a:r>
            <a:r>
              <a:rPr lang="en-GB" sz="2300" dirty="0" smtClean="0"/>
              <a:t>online shopping </a:t>
            </a:r>
            <a:r>
              <a:rPr lang="en-GB" sz="2300" dirty="0" smtClean="0"/>
              <a:t>site, </a:t>
            </a:r>
            <a:r>
              <a:rPr lang="en-GB" sz="2300" dirty="0" smtClean="0"/>
              <a:t>may have a shorter credit term than a steel manufacturing unit where projects are of a longer duration, and payments may be received periodically on completion of certain pre-decided milestones. </a:t>
            </a:r>
          </a:p>
        </p:txBody>
      </p:sp>
      <p:sp>
        <p:nvSpPr>
          <p:cNvPr id="5" name="Title 1"/>
          <p:cNvSpPr>
            <a:spLocks noGrp="1"/>
          </p:cNvSpPr>
          <p:nvPr>
            <p:ph type="title"/>
          </p:nvPr>
        </p:nvSpPr>
        <p:spPr>
          <a:xfrm>
            <a:off x="107504" y="116632"/>
            <a:ext cx="8964488" cy="452568"/>
          </a:xfrm>
        </p:spPr>
        <p:txBody>
          <a:bodyPr>
            <a:noAutofit/>
          </a:bodyPr>
          <a:lstStyle/>
          <a:p>
            <a:r>
              <a:rPr lang="en-GB" sz="3200" dirty="0" smtClean="0"/>
              <a:t>P4.2 - </a:t>
            </a:r>
            <a:r>
              <a:rPr lang="en-GB" sz="3200" dirty="0"/>
              <a:t>External sources of </a:t>
            </a:r>
            <a:r>
              <a:rPr lang="en-GB" sz="3200" dirty="0" smtClean="0"/>
              <a:t>finance – Trade Credit</a:t>
            </a:r>
            <a:endParaRPr lang="en-GB" sz="3200" dirty="0"/>
          </a:p>
        </p:txBody>
      </p:sp>
    </p:spTree>
    <p:extLst>
      <p:ext uri="{BB962C8B-B14F-4D97-AF65-F5344CB8AC3E}">
        <p14:creationId xmlns:p14="http://schemas.microsoft.com/office/powerpoint/2010/main" val="17995431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2000926830"/>
              </p:ext>
            </p:extLst>
          </p:nvPr>
        </p:nvGraphicFramePr>
        <p:xfrm>
          <a:off x="285720" y="2370928"/>
          <a:ext cx="8501125" cy="3578352"/>
        </p:xfrm>
        <a:graphic>
          <a:graphicData uri="http://schemas.openxmlformats.org/drawingml/2006/table">
            <a:tbl>
              <a:tblPr firstRow="1" bandRow="1">
                <a:tableStyleId>{5C22544A-7EE6-4342-B048-85BDC9FD1C3A}</a:tableStyleId>
              </a:tblPr>
              <a:tblGrid>
                <a:gridCol w="1700225"/>
                <a:gridCol w="1700225"/>
                <a:gridCol w="1700225"/>
                <a:gridCol w="1700225"/>
                <a:gridCol w="1700225"/>
              </a:tblGrid>
              <a:tr h="396027">
                <a:tc>
                  <a:txBody>
                    <a:bodyPr/>
                    <a:lstStyle/>
                    <a:p>
                      <a:pPr algn="ctr">
                        <a:lnSpc>
                          <a:spcPct val="115000"/>
                        </a:lnSpc>
                        <a:spcAft>
                          <a:spcPts val="0"/>
                        </a:spcAft>
                      </a:pPr>
                      <a:r>
                        <a:rPr lang="en-GB" sz="1600" b="1" dirty="0">
                          <a:latin typeface="Calibri" pitchFamily="34" charset="0"/>
                          <a:ea typeface="Calibri"/>
                          <a:cs typeface="Calibri" pitchFamily="34" charset="0"/>
                        </a:rPr>
                        <a:t>Method of Finance</a:t>
                      </a:r>
                      <a:endParaRPr lang="en-GB" sz="1600" dirty="0">
                        <a:latin typeface="Calibri" pitchFamily="34" charset="0"/>
                        <a:ea typeface="Calibri"/>
                        <a:cs typeface="Calibri" pitchFamily="34" charset="0"/>
                      </a:endParaRPr>
                    </a:p>
                  </a:txBody>
                  <a:tcPr marL="32385" marR="3238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latin typeface="Calibri" pitchFamily="34" charset="0"/>
                          <a:ea typeface="Calibri"/>
                          <a:cs typeface="Calibri" pitchFamily="34" charset="0"/>
                        </a:rPr>
                        <a:t>Advantage of Use</a:t>
                      </a:r>
                      <a:endParaRPr lang="en-GB" sz="1600" dirty="0" smtClean="0">
                        <a:latin typeface="Calibri" pitchFamily="34" charset="0"/>
                        <a:ea typeface="Calibri"/>
                        <a:cs typeface="Calibri" pitchFamily="34" charset="0"/>
                      </a:endParaRPr>
                    </a:p>
                    <a:p>
                      <a:pPr algn="ctr">
                        <a:lnSpc>
                          <a:spcPct val="115000"/>
                        </a:lnSpc>
                        <a:spcAft>
                          <a:spcPts val="0"/>
                        </a:spcAft>
                      </a:pP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b="1" dirty="0" smtClean="0">
                          <a:latin typeface="Calibri" pitchFamily="34" charset="0"/>
                          <a:ea typeface="Calibri"/>
                          <a:cs typeface="Calibri" pitchFamily="34" charset="0"/>
                        </a:rPr>
                        <a:t>Disadvantage of Use</a:t>
                      </a: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dirty="0" smtClean="0">
                          <a:latin typeface="Calibri" pitchFamily="34" charset="0"/>
                          <a:ea typeface="Calibri"/>
                          <a:cs typeface="Calibri" pitchFamily="34" charset="0"/>
                        </a:rPr>
                        <a:t>Why it may or may not be preferable</a:t>
                      </a: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dirty="0" smtClean="0">
                          <a:latin typeface="Calibri" pitchFamily="34" charset="0"/>
                          <a:ea typeface="Calibri"/>
                          <a:cs typeface="Calibri" pitchFamily="34" charset="0"/>
                        </a:rPr>
                        <a:t>Consequence</a:t>
                      </a:r>
                      <a:endParaRPr lang="en-GB" sz="1600" dirty="0">
                        <a:latin typeface="Calibri" pitchFamily="34" charset="0"/>
                        <a:ea typeface="Calibri"/>
                        <a:cs typeface="Calibri" pitchFamily="34" charset="0"/>
                      </a:endParaRPr>
                    </a:p>
                  </a:txBody>
                  <a:tcPr marL="32385" marR="32385" marT="0" marB="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Invoice Factoring</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Debentures</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Business Loans</a:t>
                      </a:r>
                      <a:endParaRPr lang="en-GB" sz="1600" dirty="0">
                        <a:latin typeface="Calibri" pitchFamily="34" charset="0"/>
                        <a:ea typeface="Calibri"/>
                        <a:cs typeface="Calibri" pitchFamily="34" charset="0"/>
                      </a:endParaRPr>
                    </a:p>
                  </a:txBody>
                  <a:tcPr marL="32385" marR="32385" marT="0" marB="0"/>
                </a:tc>
                <a:tc>
                  <a:txBody>
                    <a:bodyPr/>
                    <a:lstStyle/>
                    <a:p>
                      <a:endParaRPr lang="en-GB" sz="120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Business Mortgage</a:t>
                      </a:r>
                      <a:endParaRPr lang="en-GB" sz="1600" dirty="0">
                        <a:latin typeface="Calibri" pitchFamily="34" charset="0"/>
                        <a:ea typeface="Calibri"/>
                        <a:cs typeface="Calibri" pitchFamily="34" charset="0"/>
                      </a:endParaRPr>
                    </a:p>
                  </a:txBody>
                  <a:tcPr marL="32385" marR="32385" marT="0" marB="0"/>
                </a:tc>
                <a:tc>
                  <a:txBody>
                    <a:bodyPr/>
                    <a:lstStyle/>
                    <a:p>
                      <a:endParaRPr lang="en-GB" sz="120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a:latin typeface="Calibri" pitchFamily="34" charset="0"/>
                          <a:ea typeface="Calibri"/>
                          <a:cs typeface="Calibri" pitchFamily="34" charset="0"/>
                        </a:rPr>
                        <a:t>Venture Capital</a:t>
                      </a:r>
                    </a:p>
                  </a:txBody>
                  <a:tcPr marL="32385" marR="32385" marT="0" marB="0"/>
                </a:tc>
                <a:tc>
                  <a:txBody>
                    <a:bodyPr/>
                    <a:lstStyle/>
                    <a:p>
                      <a:endParaRPr lang="en-GB" sz="120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Grants</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Overdrafts</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Leasing</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HP</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Asset Sale</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1600" dirty="0" smtClean="0">
                          <a:latin typeface="Calibri" pitchFamily="34" charset="0"/>
                          <a:ea typeface="Calibri"/>
                          <a:cs typeface="Calibri" pitchFamily="34" charset="0"/>
                        </a:rPr>
                        <a:t>Trade Credit</a:t>
                      </a:r>
                      <a:endParaRPr lang="en-GB" sz="1600" dirty="0">
                        <a:latin typeface="Calibri" pitchFamily="34" charset="0"/>
                        <a:ea typeface="Calibri"/>
                        <a:cs typeface="Calibri" pitchFamily="34" charset="0"/>
                      </a:endParaRPr>
                    </a:p>
                  </a:txBody>
                  <a:tcPr marL="32385" marR="32385" marT="0" marB="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c>
                  <a:txBody>
                    <a:bodyPr/>
                    <a:lstStyle/>
                    <a:p>
                      <a:endParaRPr lang="en-GB" sz="1200" dirty="0">
                        <a:latin typeface="Calibri" pitchFamily="34" charset="0"/>
                        <a:cs typeface="Calibri" pitchFamily="34" charset="0"/>
                      </a:endParaRPr>
                    </a:p>
                  </a:txBody>
                  <a:tcPr marL="43180" marR="43180"/>
                </a:tc>
              </a:tr>
            </a:tbl>
          </a:graphicData>
        </a:graphic>
      </p:graphicFrame>
      <p:sp>
        <p:nvSpPr>
          <p:cNvPr id="4" name="Content Placeholder 3"/>
          <p:cNvSpPr>
            <a:spLocks noGrp="1"/>
          </p:cNvSpPr>
          <p:nvPr>
            <p:ph sz="half" idx="2"/>
          </p:nvPr>
        </p:nvSpPr>
        <p:spPr>
          <a:xfrm>
            <a:off x="214282" y="781804"/>
            <a:ext cx="8715436" cy="1567076"/>
          </a:xfrm>
        </p:spPr>
        <p:txBody>
          <a:bodyPr>
            <a:normAutofit fontScale="92500"/>
          </a:bodyPr>
          <a:lstStyle/>
          <a:p>
            <a:pPr marL="0" indent="0">
              <a:buNone/>
            </a:pPr>
            <a:r>
              <a:rPr lang="en-GB" sz="2400" b="1" dirty="0" smtClean="0"/>
              <a:t>M2.2 - Task 06 - </a:t>
            </a:r>
            <a:r>
              <a:rPr lang="en-GB" sz="2400" dirty="0" smtClean="0"/>
              <a:t>State </a:t>
            </a:r>
            <a:r>
              <a:rPr lang="en-GB" sz="2400" dirty="0" smtClean="0"/>
              <a:t>the </a:t>
            </a:r>
            <a:r>
              <a:rPr lang="en-GB" sz="2400" b="1" dirty="0" smtClean="0"/>
              <a:t>advantages and disadvantages </a:t>
            </a:r>
            <a:r>
              <a:rPr lang="en-GB" sz="2400" dirty="0" smtClean="0"/>
              <a:t>of each </a:t>
            </a:r>
            <a:r>
              <a:rPr lang="en-GB" sz="2400" b="1" dirty="0" smtClean="0"/>
              <a:t>external</a:t>
            </a:r>
            <a:r>
              <a:rPr lang="en-GB" sz="2400" dirty="0" smtClean="0"/>
              <a:t> financial </a:t>
            </a:r>
            <a:r>
              <a:rPr lang="en-GB" sz="2400" dirty="0" smtClean="0"/>
              <a:t>method </a:t>
            </a:r>
            <a:r>
              <a:rPr lang="en-GB" sz="2400" dirty="0" smtClean="0"/>
              <a:t>and </a:t>
            </a:r>
            <a:r>
              <a:rPr lang="en-GB" sz="2400" dirty="0" smtClean="0"/>
              <a:t>what it could mean to </a:t>
            </a:r>
            <a:r>
              <a:rPr lang="en-GB" sz="2400" dirty="0" smtClean="0"/>
              <a:t>the business </a:t>
            </a:r>
            <a:r>
              <a:rPr lang="en-GB" sz="2400" dirty="0" smtClean="0"/>
              <a:t>individual business should they choose this path to finance their </a:t>
            </a:r>
            <a:r>
              <a:rPr lang="en-GB" sz="2400" dirty="0"/>
              <a:t>business functions</a:t>
            </a:r>
            <a:r>
              <a:rPr lang="en-GB" sz="2400" dirty="0" smtClean="0"/>
              <a:t>.</a:t>
            </a:r>
            <a:r>
              <a:rPr lang="en-GB" sz="2400" dirty="0"/>
              <a:t> Use the </a:t>
            </a:r>
            <a:r>
              <a:rPr lang="en-GB" sz="2400" dirty="0">
                <a:hlinkClick r:id="rId2" action="ppaction://hlinkfile"/>
              </a:rPr>
              <a:t>template attached </a:t>
            </a:r>
            <a:r>
              <a:rPr lang="en-GB" sz="2400" dirty="0"/>
              <a:t>as a guide to expectations</a:t>
            </a:r>
            <a:r>
              <a:rPr lang="en-GB" sz="2400" dirty="0" smtClean="0"/>
              <a:t>.</a:t>
            </a:r>
            <a:endParaRPr lang="en-GB" sz="2400" dirty="0"/>
          </a:p>
        </p:txBody>
      </p:sp>
      <p:sp>
        <p:nvSpPr>
          <p:cNvPr id="6" name="Title 1"/>
          <p:cNvSpPr>
            <a:spLocks noGrp="1"/>
          </p:cNvSpPr>
          <p:nvPr>
            <p:ph type="title"/>
          </p:nvPr>
        </p:nvSpPr>
        <p:spPr>
          <a:xfrm>
            <a:off x="107504" y="116632"/>
            <a:ext cx="8964488" cy="452568"/>
          </a:xfrm>
        </p:spPr>
        <p:txBody>
          <a:bodyPr>
            <a:noAutofit/>
          </a:bodyPr>
          <a:lstStyle/>
          <a:p>
            <a:r>
              <a:rPr lang="en-GB" sz="3200" dirty="0" smtClean="0"/>
              <a:t>M2.2 </a:t>
            </a:r>
            <a:r>
              <a:rPr lang="en-GB" sz="3200" dirty="0" smtClean="0"/>
              <a:t>- </a:t>
            </a:r>
            <a:r>
              <a:rPr lang="en-GB" sz="3200" dirty="0"/>
              <a:t>External sources of </a:t>
            </a:r>
            <a:r>
              <a:rPr lang="en-GB" sz="3200" dirty="0" smtClean="0"/>
              <a:t>finance – Trade Credit</a:t>
            </a:r>
            <a:endParaRPr lang="en-GB" sz="3200" dirty="0"/>
          </a:p>
        </p:txBody>
      </p:sp>
    </p:spTree>
    <p:extLst>
      <p:ext uri="{BB962C8B-B14F-4D97-AF65-F5344CB8AC3E}">
        <p14:creationId xmlns:p14="http://schemas.microsoft.com/office/powerpoint/2010/main" val="1165693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92696"/>
            <a:ext cx="8715436" cy="5500726"/>
          </a:xfrm>
        </p:spPr>
        <p:txBody>
          <a:bodyPr>
            <a:normAutofit/>
          </a:bodyPr>
          <a:lstStyle/>
          <a:p>
            <a:pPr marL="342900" indent="-342900"/>
            <a:r>
              <a:rPr lang="en-GB" sz="2400" dirty="0" smtClean="0"/>
              <a:t>Whatever decision your company makes in deciding how to finance its current state or to receive funding for additional support or expansion, there are external factors that are in place that could influence that decision, even if it means refusing a cheaper or reliable source of funding.</a:t>
            </a:r>
          </a:p>
          <a:p>
            <a:pPr marL="0" indent="0">
              <a:buNone/>
            </a:pPr>
            <a:r>
              <a:rPr lang="en-GB" sz="2400" b="1" dirty="0" smtClean="0"/>
              <a:t>D1.1 – Task 07 - </a:t>
            </a:r>
            <a:r>
              <a:rPr lang="en-GB" sz="2400" dirty="0">
                <a:solidFill>
                  <a:schemeClr val="dk1"/>
                </a:solidFill>
              </a:rPr>
              <a:t>Evaluate the best source of finance to meet the needs of a selected </a:t>
            </a:r>
            <a:r>
              <a:rPr lang="en-GB" sz="2400" dirty="0" smtClean="0">
                <a:solidFill>
                  <a:schemeClr val="dk1"/>
                </a:solidFill>
              </a:rPr>
              <a:t>business</a:t>
            </a:r>
            <a:r>
              <a:rPr lang="en-GB" sz="2400" dirty="0" smtClean="0"/>
              <a:t>. </a:t>
            </a:r>
          </a:p>
          <a:p>
            <a:pPr marL="342900" indent="-342900"/>
            <a:r>
              <a:rPr lang="en-GB" sz="2400" dirty="0" smtClean="0"/>
              <a:t>Use </a:t>
            </a:r>
            <a:r>
              <a:rPr lang="en-GB" sz="2400" dirty="0" smtClean="0"/>
              <a:t>the following as paragraph headings:</a:t>
            </a:r>
          </a:p>
          <a:p>
            <a:pPr marL="1433513" indent="-450850"/>
            <a:r>
              <a:rPr lang="en-GB" sz="2400" dirty="0" smtClean="0"/>
              <a:t>Company History</a:t>
            </a:r>
          </a:p>
          <a:p>
            <a:pPr marL="1433513" indent="-450850"/>
            <a:r>
              <a:rPr lang="en-GB" sz="2400" dirty="0" smtClean="0"/>
              <a:t>Business Ownership</a:t>
            </a:r>
          </a:p>
          <a:p>
            <a:pPr marL="1433513" indent="-450850"/>
            <a:r>
              <a:rPr lang="en-GB" sz="2400" dirty="0" smtClean="0"/>
              <a:t>Industry Sector</a:t>
            </a:r>
          </a:p>
          <a:p>
            <a:pPr marL="1433513" indent="-450850"/>
            <a:r>
              <a:rPr lang="en-GB" sz="2400" dirty="0" smtClean="0"/>
              <a:t>Current and Future Economic Climates</a:t>
            </a:r>
          </a:p>
          <a:p>
            <a:pPr marL="1433513" indent="-450850"/>
            <a:r>
              <a:rPr lang="en-GB" sz="2400" dirty="0" smtClean="0"/>
              <a:t>Stakeholder </a:t>
            </a:r>
            <a:r>
              <a:rPr lang="en-GB" sz="2400" dirty="0" smtClean="0"/>
              <a:t>Influence</a:t>
            </a:r>
            <a:endParaRPr lang="en-GB" sz="2400" b="1" dirty="0" smtClean="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D1.1 - Sources of finance – Business Decisions</a:t>
            </a:r>
            <a:endParaRPr lang="en-GB" sz="3200" dirty="0"/>
          </a:p>
        </p:txBody>
      </p:sp>
    </p:spTree>
    <p:extLst>
      <p:ext uri="{BB962C8B-B14F-4D97-AF65-F5344CB8AC3E}">
        <p14:creationId xmlns:p14="http://schemas.microsoft.com/office/powerpoint/2010/main" val="3512413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4602"/>
            <a:ext cx="8786874" cy="5500702"/>
          </a:xfrm>
        </p:spPr>
        <p:txBody>
          <a:bodyPr>
            <a:noAutofit/>
          </a:bodyPr>
          <a:lstStyle/>
          <a:p>
            <a:pPr marL="273050" indent="-273050">
              <a:lnSpc>
                <a:spcPct val="120000"/>
              </a:lnSpc>
            </a:pPr>
            <a:r>
              <a:rPr lang="en-GB" sz="1700" dirty="0" smtClean="0"/>
              <a:t>Traditionally older Companies have been </a:t>
            </a:r>
            <a:r>
              <a:rPr lang="en-GB" sz="1700" dirty="0" smtClean="0"/>
              <a:t>through a history of </a:t>
            </a:r>
            <a:r>
              <a:rPr lang="en-GB" sz="1700" dirty="0" smtClean="0"/>
              <a:t>ups and downs and have learned the better means of borrowing money in the longer </a:t>
            </a:r>
            <a:r>
              <a:rPr lang="en-GB" sz="1700" dirty="0" smtClean="0"/>
              <a:t>term. A depression for instance comes every 8-10 years and lasts for 2-3, the current depression has been an exception to this. </a:t>
            </a:r>
            <a:endParaRPr lang="en-GB" sz="1700" dirty="0" smtClean="0"/>
          </a:p>
          <a:p>
            <a:pPr marL="273050" indent="-273050">
              <a:lnSpc>
                <a:spcPct val="120000"/>
              </a:lnSpc>
              <a:spcBef>
                <a:spcPts val="0"/>
              </a:spcBef>
            </a:pPr>
            <a:r>
              <a:rPr lang="en-GB" sz="1700" dirty="0" smtClean="0"/>
              <a:t>Historically these companies may reject modern means such as crediting or debentures due to writing off bad loans in the </a:t>
            </a:r>
            <a:r>
              <a:rPr lang="en-GB" sz="1700" dirty="0" smtClean="0"/>
              <a:t>past. They </a:t>
            </a:r>
            <a:r>
              <a:rPr lang="en-GB" sz="1700" dirty="0" smtClean="0"/>
              <a:t>may have old alliances to tap </a:t>
            </a:r>
            <a:r>
              <a:rPr lang="en-GB" sz="1700" dirty="0" smtClean="0"/>
              <a:t>into like Microsoft has with Intel, </a:t>
            </a:r>
            <a:r>
              <a:rPr lang="en-GB" sz="1700" dirty="0" smtClean="0"/>
              <a:t>longer term shareholders with </a:t>
            </a:r>
            <a:r>
              <a:rPr lang="en-GB" sz="1700" dirty="0" smtClean="0"/>
              <a:t>equity like Wozniak and Apple, </a:t>
            </a:r>
            <a:r>
              <a:rPr lang="en-GB" sz="1700" dirty="0" smtClean="0"/>
              <a:t>partnerships that they have links to in order to amalgamate their </a:t>
            </a:r>
            <a:r>
              <a:rPr lang="en-GB" sz="1700" dirty="0" smtClean="0"/>
              <a:t>resources like Datsun and Matsushita.</a:t>
            </a:r>
            <a:endParaRPr lang="en-GB" sz="1700" dirty="0" smtClean="0"/>
          </a:p>
          <a:p>
            <a:pPr marL="273050" indent="-273050">
              <a:lnSpc>
                <a:spcPct val="120000"/>
              </a:lnSpc>
              <a:spcBef>
                <a:spcPts val="0"/>
              </a:spcBef>
            </a:pPr>
            <a:r>
              <a:rPr lang="en-GB" sz="1700" dirty="0" smtClean="0"/>
              <a:t>Traditionally Apple and Microsoft have been in court for battling rights issues but have since formed an </a:t>
            </a:r>
            <a:r>
              <a:rPr lang="en-GB" sz="1700" dirty="0" smtClean="0"/>
              <a:t>alliance. Twenty five years </a:t>
            </a:r>
            <a:r>
              <a:rPr lang="en-GB" sz="1700" dirty="0" smtClean="0"/>
              <a:t>ago the idea of Apple being supported in its business ventures by Microsoft would have been unheard of, now it is common business practice. </a:t>
            </a:r>
            <a:r>
              <a:rPr lang="en-GB" sz="1700" dirty="0" smtClean="0"/>
              <a:t>The </a:t>
            </a:r>
            <a:r>
              <a:rPr lang="en-GB" sz="1700" dirty="0" smtClean="0"/>
              <a:t>same with Pixar and </a:t>
            </a:r>
            <a:r>
              <a:rPr lang="en-GB" sz="1700" dirty="0" smtClean="0"/>
              <a:t>Disney, the merge has meant Apple, who owns Pixar, is heavily in league with Disney Studios.</a:t>
            </a:r>
            <a:endParaRPr lang="en-GB" sz="1700" dirty="0"/>
          </a:p>
          <a:p>
            <a:pPr marL="273050" indent="-273050">
              <a:lnSpc>
                <a:spcPct val="120000"/>
              </a:lnSpc>
              <a:spcBef>
                <a:spcPts val="0"/>
              </a:spcBef>
            </a:pPr>
            <a:r>
              <a:rPr lang="en-GB" sz="1700" dirty="0" smtClean="0"/>
              <a:t>In your write up, state </a:t>
            </a:r>
            <a:r>
              <a:rPr lang="en-GB" sz="1700" dirty="0" smtClean="0"/>
              <a:t>how </a:t>
            </a:r>
            <a:r>
              <a:rPr lang="en-GB" sz="1700" dirty="0" smtClean="0"/>
              <a:t>the selected business may </a:t>
            </a:r>
            <a:r>
              <a:rPr lang="en-GB" sz="1700" dirty="0" smtClean="0"/>
              <a:t>uses old alliances to boost their funds or similarly how they might refuse a finance means like retained profit to stabilise the company </a:t>
            </a:r>
            <a:r>
              <a:rPr lang="en-GB" sz="1700" dirty="0" smtClean="0"/>
              <a:t>finances. </a:t>
            </a:r>
            <a:r>
              <a:rPr lang="en-GB" sz="1700" dirty="0" smtClean="0"/>
              <a:t>Based on </a:t>
            </a:r>
            <a:r>
              <a:rPr lang="en-GB" sz="1700" b="1" dirty="0" smtClean="0"/>
              <a:t>Company History</a:t>
            </a:r>
            <a:r>
              <a:rPr lang="en-GB" sz="1700" dirty="0" smtClean="0"/>
              <a:t>, state which method might be best for them in current circumstances.</a:t>
            </a:r>
            <a:endParaRPr lang="en-GB" sz="1700" dirty="0"/>
          </a:p>
        </p:txBody>
      </p:sp>
      <p:sp>
        <p:nvSpPr>
          <p:cNvPr id="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D1.1 - Sources of finance – Company History</a:t>
            </a:r>
            <a:endParaRPr lang="en-GB" sz="3200" dirty="0"/>
          </a:p>
        </p:txBody>
      </p:sp>
    </p:spTree>
    <p:extLst>
      <p:ext uri="{BB962C8B-B14F-4D97-AF65-F5344CB8AC3E}">
        <p14:creationId xmlns:p14="http://schemas.microsoft.com/office/powerpoint/2010/main" val="2756094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pPr marL="109728" indent="0">
              <a:buNone/>
            </a:pPr>
            <a:r>
              <a:rPr lang="en-GB" sz="2000" b="1" dirty="0"/>
              <a:t>LO 3 Know how to access sources of finance </a:t>
            </a:r>
            <a:endParaRPr lang="en-GB" sz="2000" dirty="0"/>
          </a:p>
          <a:p>
            <a:r>
              <a:rPr lang="en-GB" sz="2000" dirty="0"/>
              <a:t>Learners could work in groups to prepare a guide to business finance. The guide should outline the availability of various sources of finance, as well as their respective advantages and disadvantages. Learners could use various sources to assist them, including leaflets and booklets from banks. Learners could then be asked to participate in a role play, whereby they are asked to play the role of an advisor, and recommend a suitable source of finance for a business in differing scenarios. 	</a:t>
            </a:r>
          </a:p>
          <a:p>
            <a:r>
              <a:rPr lang="en-GB" sz="2000" b="1" dirty="0" smtClean="0"/>
              <a:t>For P4 </a:t>
            </a:r>
            <a:r>
              <a:rPr lang="en-GB" sz="2000" dirty="0" smtClean="0"/>
              <a:t>- Learners </a:t>
            </a:r>
            <a:r>
              <a:rPr lang="en-GB" sz="2000" dirty="0"/>
              <a:t>could create a wall chart to describe the sources of internal and external finance for a selected business. </a:t>
            </a:r>
          </a:p>
          <a:p>
            <a:r>
              <a:rPr lang="en-GB" sz="2000" b="1" dirty="0"/>
              <a:t>For </a:t>
            </a:r>
            <a:r>
              <a:rPr lang="en-GB" sz="2000" b="1" dirty="0" smtClean="0"/>
              <a:t>M2 -</a:t>
            </a:r>
            <a:r>
              <a:rPr lang="en-GB" sz="2000" dirty="0" smtClean="0"/>
              <a:t> Learners </a:t>
            </a:r>
            <a:r>
              <a:rPr lang="en-GB" sz="2000" dirty="0"/>
              <a:t>could produce a report for the management team of a selected business that analyses why some sources of finance might be preferable to others for the business. </a:t>
            </a:r>
          </a:p>
          <a:p>
            <a:r>
              <a:rPr lang="en-GB" sz="2000" b="1" dirty="0"/>
              <a:t>For </a:t>
            </a:r>
            <a:r>
              <a:rPr lang="en-GB" sz="2000" b="1" dirty="0" smtClean="0"/>
              <a:t>D1 - </a:t>
            </a:r>
            <a:r>
              <a:rPr lang="en-GB" sz="2000" dirty="0" smtClean="0"/>
              <a:t>Learners </a:t>
            </a:r>
            <a:r>
              <a:rPr lang="en-GB" sz="2000" dirty="0"/>
              <a:t>must evaluate the best source of finance for a business, given its current needs. Learners will need to reason what makes it the best source of finance, and consider any risks involved. 	</a:t>
            </a:r>
          </a:p>
        </p:txBody>
      </p:sp>
      <p:sp>
        <p:nvSpPr>
          <p:cNvPr id="2" name="Title 1"/>
          <p:cNvSpPr>
            <a:spLocks noGrp="1"/>
          </p:cNvSpPr>
          <p:nvPr>
            <p:ph type="title"/>
          </p:nvPr>
        </p:nvSpPr>
        <p:spPr>
          <a:xfrm>
            <a:off x="107504" y="116632"/>
            <a:ext cx="8928992" cy="452568"/>
          </a:xfrm>
        </p:spPr>
        <p:txBody>
          <a:bodyPr>
            <a:noAutofit/>
          </a:bodyPr>
          <a:lstStyle/>
          <a:p>
            <a:r>
              <a:rPr lang="en-GB" sz="3200" b="1" dirty="0" smtClean="0"/>
              <a:t> Scenario and Assessment Criteria – P4, M2 and D1</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735446"/>
            <a:ext cx="8786874" cy="5357850"/>
          </a:xfrm>
        </p:spPr>
        <p:txBody>
          <a:bodyPr>
            <a:noAutofit/>
          </a:bodyPr>
          <a:lstStyle/>
          <a:p>
            <a:pPr marL="269875" indent="-255588"/>
            <a:r>
              <a:rPr lang="en-GB" sz="1600" dirty="0" smtClean="0"/>
              <a:t>When it comes to the </a:t>
            </a:r>
            <a:r>
              <a:rPr lang="en-GB" sz="1600" dirty="0" smtClean="0"/>
              <a:t>manner of financing a </a:t>
            </a:r>
            <a:r>
              <a:rPr lang="en-GB" sz="1600" dirty="0" smtClean="0"/>
              <a:t>company, this can also be </a:t>
            </a:r>
            <a:r>
              <a:rPr lang="en-GB" sz="1600" dirty="0" smtClean="0"/>
              <a:t>dictated by the owners of the business and their management tactics. Some companies prefer to sell assets in subsidiary companies to finance their main business often cutting out non profitable sections through asset sales or aggressively through debt recovery</a:t>
            </a:r>
            <a:r>
              <a:rPr lang="en-GB" sz="1600" dirty="0" smtClean="0"/>
              <a:t>.</a:t>
            </a:r>
          </a:p>
          <a:p>
            <a:pPr marL="269875" indent="-255588"/>
            <a:r>
              <a:rPr lang="en-GB" sz="1600" dirty="0" smtClean="0"/>
              <a:t>Lloyds TSB formed the good band and bad bank and claimed bankruptcy for the bad bank in order to clear its financial burden. Similarly British telecom did this in the 80’s, O2 in the 90’s, Ford, Enron, general Electric, British Gas, British Airways, they have all cleared debts by shutting down unprofitable sections of the business.</a:t>
            </a:r>
            <a:endParaRPr lang="en-GB" sz="1600" dirty="0" smtClean="0"/>
          </a:p>
          <a:p>
            <a:pPr marL="269875" indent="-255588">
              <a:spcBef>
                <a:spcPts val="0"/>
              </a:spcBef>
            </a:pPr>
            <a:r>
              <a:rPr lang="en-GB" sz="1600" dirty="0" smtClean="0"/>
              <a:t>Similarly companies run by partnerships like VW and BMW may have different tactics in how to gain financing which has to be agreed to depending on the nature of their </a:t>
            </a:r>
            <a:r>
              <a:rPr lang="en-GB" sz="1600" dirty="0" smtClean="0"/>
              <a:t>partnership. BMW might refuse Trade credit due to its reputation, VW might refuse Asset Sale/Lending due to the financial crisis in the company that forced the merge before.</a:t>
            </a:r>
            <a:endParaRPr lang="en-GB" sz="1600" dirty="0" smtClean="0"/>
          </a:p>
          <a:p>
            <a:pPr marL="269875" indent="-255588">
              <a:spcBef>
                <a:spcPts val="0"/>
              </a:spcBef>
            </a:pPr>
            <a:r>
              <a:rPr lang="en-GB" sz="1600" dirty="0" smtClean="0"/>
              <a:t>Companies run by shareholders or through Public Limited agreements may use a less aggressive tactic in order to raise </a:t>
            </a:r>
            <a:r>
              <a:rPr lang="en-GB" sz="1600" dirty="0" smtClean="0"/>
              <a:t>funding like HP or Leasing because it is easier and puts less pressure on the company in terms of repayments.</a:t>
            </a:r>
            <a:endParaRPr lang="en-GB" sz="1600" dirty="0" smtClean="0"/>
          </a:p>
          <a:p>
            <a:pPr marL="269875" indent="-255588">
              <a:spcBef>
                <a:spcPts val="0"/>
              </a:spcBef>
            </a:pPr>
            <a:r>
              <a:rPr lang="en-GB" sz="1600" dirty="0" smtClean="0"/>
              <a:t>Sole traders have more means open to them to gain financing but the risks are higher so they may not wish to finance their company future by risking their current </a:t>
            </a:r>
            <a:r>
              <a:rPr lang="en-GB" sz="1600" dirty="0" smtClean="0"/>
              <a:t>assets.</a:t>
            </a:r>
          </a:p>
          <a:p>
            <a:pPr marL="269875" indent="-255588"/>
            <a:r>
              <a:rPr lang="en-GB" sz="1600" dirty="0"/>
              <a:t>In your write up, state how the selected business may </a:t>
            </a:r>
            <a:r>
              <a:rPr lang="en-GB" sz="1600" dirty="0" smtClean="0"/>
              <a:t>be hindered by the owners in order </a:t>
            </a:r>
            <a:r>
              <a:rPr lang="en-GB" sz="1600" dirty="0"/>
              <a:t>to boost their funds or similarly how they might refuse a finance means like retained profit to stabilise the company finances. Based on </a:t>
            </a:r>
            <a:r>
              <a:rPr lang="en-GB" sz="1600" b="1" dirty="0" smtClean="0"/>
              <a:t>Business Ownership</a:t>
            </a:r>
            <a:r>
              <a:rPr lang="en-GB" sz="1600" dirty="0" smtClean="0"/>
              <a:t>, </a:t>
            </a:r>
            <a:r>
              <a:rPr lang="en-GB" sz="1600" dirty="0"/>
              <a:t>state which method might be best for them in current circumstances</a:t>
            </a:r>
            <a:r>
              <a:rPr lang="en-GB" sz="1600" dirty="0" smtClean="0"/>
              <a:t>.</a:t>
            </a:r>
            <a:endParaRPr lang="en-GB" sz="16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D1.1 - Sources of finance – Business Ownership</a:t>
            </a:r>
            <a:endParaRPr lang="en-GB" sz="3200" dirty="0"/>
          </a:p>
        </p:txBody>
      </p:sp>
    </p:spTree>
    <p:extLst>
      <p:ext uri="{BB962C8B-B14F-4D97-AF65-F5344CB8AC3E}">
        <p14:creationId xmlns:p14="http://schemas.microsoft.com/office/powerpoint/2010/main" val="4136903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746" y="641778"/>
            <a:ext cx="8929750" cy="5595534"/>
          </a:xfrm>
        </p:spPr>
        <p:txBody>
          <a:bodyPr>
            <a:noAutofit/>
          </a:bodyPr>
          <a:lstStyle/>
          <a:p>
            <a:pPr marL="255588" indent="-255588">
              <a:spcBef>
                <a:spcPts val="0"/>
              </a:spcBef>
            </a:pPr>
            <a:r>
              <a:rPr lang="en-GB" sz="1500" b="1" dirty="0" smtClean="0"/>
              <a:t>Primary sector companies </a:t>
            </a:r>
            <a:r>
              <a:rPr lang="en-GB" sz="1500" dirty="0" smtClean="0"/>
              <a:t>may prefer to be financed through hard times by the </a:t>
            </a:r>
            <a:r>
              <a:rPr lang="en-GB" sz="1500" dirty="0" smtClean="0"/>
              <a:t>Government in terms of bail-outs, grants and government sponsorship, </a:t>
            </a:r>
            <a:r>
              <a:rPr lang="en-GB" sz="1500" dirty="0" smtClean="0"/>
              <a:t>promising continued employment for cash </a:t>
            </a:r>
            <a:r>
              <a:rPr lang="en-GB" sz="1500" dirty="0" smtClean="0"/>
              <a:t>incentives, like Ford in the 1970’s and British Coal and Steel in the late 1980’s. </a:t>
            </a:r>
            <a:r>
              <a:rPr lang="en-GB" sz="1500" dirty="0" smtClean="0"/>
              <a:t>Given the nature of the primary industry this can be their get out of jail free </a:t>
            </a:r>
            <a:r>
              <a:rPr lang="en-GB" sz="1500" dirty="0" smtClean="0"/>
              <a:t>card.</a:t>
            </a:r>
            <a:endParaRPr lang="en-GB" sz="1500" dirty="0"/>
          </a:p>
          <a:p>
            <a:pPr marL="255588" indent="-255588">
              <a:spcBef>
                <a:spcPts val="0"/>
              </a:spcBef>
            </a:pPr>
            <a:r>
              <a:rPr lang="en-GB" sz="1500" dirty="0" smtClean="0"/>
              <a:t>But </a:t>
            </a:r>
            <a:r>
              <a:rPr lang="en-GB" sz="1500" dirty="0" smtClean="0"/>
              <a:t>negatively, Shell cannot not sell itself to a foreign bidder </a:t>
            </a:r>
            <a:r>
              <a:rPr lang="en-GB" sz="1500" dirty="0" smtClean="0"/>
              <a:t>or allow a foreign bidder through Share Ownership because </a:t>
            </a:r>
            <a:r>
              <a:rPr lang="en-GB" sz="1500" dirty="0" smtClean="0"/>
              <a:t>the government will not allow </a:t>
            </a:r>
            <a:r>
              <a:rPr lang="en-GB" sz="1500" dirty="0" smtClean="0"/>
              <a:t>it. In </a:t>
            </a:r>
            <a:r>
              <a:rPr lang="en-GB" sz="1500" dirty="0" smtClean="0"/>
              <a:t>America under the Exon-Florio Amendment, major utility </a:t>
            </a:r>
            <a:r>
              <a:rPr lang="en-GB" sz="1500" dirty="0" smtClean="0"/>
              <a:t>companies (Oil, Gas, Steel, Electricity, Water) </a:t>
            </a:r>
            <a:r>
              <a:rPr lang="en-GB" sz="1500" dirty="0" smtClean="0"/>
              <a:t>cannot not have more than a 49% foreign stakeholder but in Britain a foreign company can own all the </a:t>
            </a:r>
            <a:r>
              <a:rPr lang="en-GB" sz="1500" dirty="0" smtClean="0"/>
              <a:t>electric like EDF. They may not use Asset Sale either as the company and production levels rely on the assets.</a:t>
            </a:r>
            <a:endParaRPr lang="en-GB" sz="1500" dirty="0" smtClean="0"/>
          </a:p>
          <a:p>
            <a:pPr marL="255588" indent="-255588">
              <a:spcBef>
                <a:spcPts val="0"/>
              </a:spcBef>
            </a:pPr>
            <a:r>
              <a:rPr lang="en-GB" sz="1500" b="1" dirty="0" smtClean="0"/>
              <a:t>Secondary companies</a:t>
            </a:r>
            <a:r>
              <a:rPr lang="en-GB" sz="1500" dirty="0" smtClean="0"/>
              <a:t> can try the same but have less </a:t>
            </a:r>
            <a:r>
              <a:rPr lang="en-GB" sz="1500" dirty="0" smtClean="0"/>
              <a:t>power, some may qualify for a bailout but not if it is a privately owned firm or Sole trader like Woolworths or Comet. Corus </a:t>
            </a:r>
            <a:r>
              <a:rPr lang="en-GB" sz="1500" dirty="0" smtClean="0"/>
              <a:t>Steel’s funding problems </a:t>
            </a:r>
            <a:r>
              <a:rPr lang="en-GB" sz="1500" dirty="0" smtClean="0"/>
              <a:t>are </a:t>
            </a:r>
            <a:r>
              <a:rPr lang="en-GB" sz="1500" dirty="0" smtClean="0"/>
              <a:t>an example. Given the nature of the Industry, it can dictate how much power they have to demand loans and backing specifically when there are so many reliant subsidiary company considerations to take into </a:t>
            </a:r>
            <a:r>
              <a:rPr lang="en-GB" sz="1500" dirty="0" smtClean="0"/>
              <a:t>account.</a:t>
            </a:r>
            <a:endParaRPr lang="en-GB" sz="1500" dirty="0" smtClean="0"/>
          </a:p>
          <a:p>
            <a:pPr marL="255588" indent="-255588">
              <a:spcBef>
                <a:spcPts val="0"/>
              </a:spcBef>
            </a:pPr>
            <a:r>
              <a:rPr lang="en-GB" sz="1500" b="1" dirty="0" smtClean="0"/>
              <a:t>Tertiary industries</a:t>
            </a:r>
            <a:r>
              <a:rPr lang="en-GB" sz="1500" dirty="0" smtClean="0"/>
              <a:t> have less standing for certain kinds of financial backing but they have more means </a:t>
            </a:r>
            <a:r>
              <a:rPr lang="en-GB" sz="1500" dirty="0" smtClean="0"/>
              <a:t>of borrowing at </a:t>
            </a:r>
            <a:r>
              <a:rPr lang="en-GB" sz="1500" dirty="0" smtClean="0"/>
              <a:t>their </a:t>
            </a:r>
            <a:r>
              <a:rPr lang="en-GB" sz="1500" dirty="0" smtClean="0"/>
              <a:t>disposal. They may sell their Assets, Lease, Loan etc. this is business practice, as long as they pay their taxes.</a:t>
            </a:r>
            <a:endParaRPr lang="en-GB" sz="1500" dirty="0" smtClean="0"/>
          </a:p>
          <a:p>
            <a:pPr marL="255588" indent="-255588">
              <a:spcBef>
                <a:spcPts val="0"/>
              </a:spcBef>
            </a:pPr>
            <a:r>
              <a:rPr lang="en-GB" sz="1500" b="1" dirty="0" smtClean="0"/>
              <a:t>Charities</a:t>
            </a:r>
            <a:r>
              <a:rPr lang="en-GB" sz="1500" dirty="0" smtClean="0"/>
              <a:t> that suffer through financial crises traditionally get financed through the Government but when there are cutbacks in spending this can change. Reliance on lottery funding as a source of finance is increasingly popular but not guaranteed</a:t>
            </a:r>
            <a:r>
              <a:rPr lang="en-GB" sz="1500" dirty="0" smtClean="0"/>
              <a:t>.</a:t>
            </a:r>
          </a:p>
          <a:p>
            <a:pPr marL="255588" indent="-255588"/>
            <a:r>
              <a:rPr lang="en-GB" sz="1500" dirty="0"/>
              <a:t>In your write up, state how the selected business may be hindered by the </a:t>
            </a:r>
            <a:r>
              <a:rPr lang="en-GB" sz="1500" dirty="0" smtClean="0"/>
              <a:t>sector they are placed </a:t>
            </a:r>
            <a:r>
              <a:rPr lang="en-GB" sz="1500" dirty="0"/>
              <a:t>in order to boost their funds or similarly how they might refuse a finance means like retained profit to stabilise the company finances. Based on </a:t>
            </a:r>
            <a:r>
              <a:rPr lang="en-GB" sz="1500" b="1" dirty="0" smtClean="0"/>
              <a:t>Industry Sector</a:t>
            </a:r>
            <a:r>
              <a:rPr lang="en-GB" sz="1500" dirty="0" smtClean="0"/>
              <a:t>, </a:t>
            </a:r>
            <a:r>
              <a:rPr lang="en-GB" sz="1500" dirty="0"/>
              <a:t>state which method might be best for them in current circumstances</a:t>
            </a:r>
            <a:r>
              <a:rPr lang="en-GB" sz="1500" dirty="0" smtClean="0"/>
              <a:t>.</a:t>
            </a:r>
            <a:endParaRPr lang="en-GB" sz="1500" dirty="0" smtClean="0"/>
          </a:p>
        </p:txBody>
      </p:sp>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D1.1 - Sources of finance – Industry Sector</a:t>
            </a:r>
            <a:endParaRPr lang="en-GB" sz="3200" dirty="0"/>
          </a:p>
        </p:txBody>
      </p:sp>
    </p:spTree>
    <p:extLst>
      <p:ext uri="{BB962C8B-B14F-4D97-AF65-F5344CB8AC3E}">
        <p14:creationId xmlns:p14="http://schemas.microsoft.com/office/powerpoint/2010/main" val="20596841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008"/>
            <a:ext cx="8750206" cy="5429288"/>
          </a:xfrm>
        </p:spPr>
        <p:txBody>
          <a:bodyPr>
            <a:noAutofit/>
          </a:bodyPr>
          <a:lstStyle/>
          <a:p>
            <a:pPr marL="273050" indent="-273050"/>
            <a:r>
              <a:rPr lang="en-GB" sz="1750" dirty="0" smtClean="0"/>
              <a:t>Companies that have been around for a long time like </a:t>
            </a:r>
            <a:r>
              <a:rPr lang="en-GB" sz="1750" dirty="0" smtClean="0"/>
              <a:t>Coca-Cola </a:t>
            </a:r>
            <a:r>
              <a:rPr lang="en-GB" sz="1750" dirty="0" smtClean="0"/>
              <a:t>know the </a:t>
            </a:r>
            <a:r>
              <a:rPr lang="en-GB" sz="1750" dirty="0"/>
              <a:t>historical</a:t>
            </a:r>
            <a:r>
              <a:rPr lang="en-GB" sz="1750" dirty="0" smtClean="0"/>
              <a:t> risks of borrowing money during economic crisis especially with Trade Credit Laws and asset liquidation rights for companies. </a:t>
            </a:r>
          </a:p>
          <a:p>
            <a:pPr marL="444500" lvl="1" indent="-266700"/>
            <a:r>
              <a:rPr lang="en-GB" sz="1750" dirty="0" smtClean="0"/>
              <a:t>Coca-Cola </a:t>
            </a:r>
            <a:r>
              <a:rPr lang="en-GB" sz="1750" dirty="0" smtClean="0"/>
              <a:t>survived the:</a:t>
            </a:r>
          </a:p>
          <a:p>
            <a:pPr lvl="2"/>
            <a:r>
              <a:rPr lang="en-GB" sz="1750" dirty="0" smtClean="0"/>
              <a:t>1929 </a:t>
            </a:r>
            <a:r>
              <a:rPr lang="en-GB" sz="1750" dirty="0" smtClean="0"/>
              <a:t>Wall Street crash </a:t>
            </a:r>
            <a:r>
              <a:rPr lang="en-GB" sz="1750" dirty="0"/>
              <a:t>and the Great Depression </a:t>
            </a:r>
            <a:endParaRPr lang="en-GB" sz="1750" dirty="0" smtClean="0"/>
          </a:p>
          <a:p>
            <a:pPr lvl="2"/>
            <a:r>
              <a:rPr lang="en-GB" sz="1750" dirty="0" smtClean="0"/>
              <a:t>Failed </a:t>
            </a:r>
            <a:r>
              <a:rPr lang="en-GB" sz="1750" dirty="0" smtClean="0"/>
              <a:t>investment in Germany between 1936 and 1939 </a:t>
            </a:r>
          </a:p>
          <a:p>
            <a:pPr lvl="2"/>
            <a:r>
              <a:rPr lang="en-GB" sz="1750" dirty="0" smtClean="0"/>
              <a:t>1974 Decline </a:t>
            </a:r>
            <a:r>
              <a:rPr lang="en-GB" sz="1750" dirty="0" smtClean="0"/>
              <a:t>in investment</a:t>
            </a:r>
          </a:p>
          <a:p>
            <a:pPr lvl="2"/>
            <a:r>
              <a:rPr lang="en-GB" sz="1750" dirty="0" smtClean="0"/>
              <a:t>1960’s </a:t>
            </a:r>
            <a:r>
              <a:rPr lang="en-GB" sz="1750" dirty="0" smtClean="0"/>
              <a:t>Foreign </a:t>
            </a:r>
            <a:r>
              <a:rPr lang="en-GB" sz="1750" dirty="0" smtClean="0"/>
              <a:t>investment </a:t>
            </a:r>
            <a:r>
              <a:rPr lang="en-GB" sz="1750" dirty="0" smtClean="0"/>
              <a:t>clampdown</a:t>
            </a:r>
          </a:p>
          <a:p>
            <a:pPr lvl="2"/>
            <a:r>
              <a:rPr lang="en-GB" sz="1750" dirty="0" smtClean="0"/>
              <a:t>Monopolies Commission</a:t>
            </a:r>
            <a:endParaRPr lang="en-GB" sz="1750" dirty="0"/>
          </a:p>
          <a:p>
            <a:pPr marL="228600" lvl="2">
              <a:buFont typeface="Wingdings 3" pitchFamily="18" charset="2"/>
              <a:buChar char=""/>
            </a:pPr>
            <a:r>
              <a:rPr lang="en-GB" sz="1750" dirty="0" smtClean="0"/>
              <a:t>Similarly Coca Cola has </a:t>
            </a:r>
            <a:r>
              <a:rPr lang="en-GB" sz="1750" dirty="0" smtClean="0"/>
              <a:t>invested heavily in countries abroad that have gone through political and industrial change which has seen the liquidation of their assets without </a:t>
            </a:r>
            <a:r>
              <a:rPr lang="en-GB" sz="1750" dirty="0" smtClean="0"/>
              <a:t>recompense, Vietnam, Russia, Burma, Sudan, Serbia, Egypt etc. </a:t>
            </a:r>
            <a:r>
              <a:rPr lang="en-GB" sz="1750" dirty="0" smtClean="0"/>
              <a:t>Most major world companies have</a:t>
            </a:r>
            <a:r>
              <a:rPr lang="en-GB" sz="1750" dirty="0" smtClean="0"/>
              <a:t>.</a:t>
            </a:r>
            <a:endParaRPr lang="en-GB" sz="1750" dirty="0" smtClean="0"/>
          </a:p>
          <a:p>
            <a:pPr marL="450850" lvl="1" indent="-177800"/>
            <a:r>
              <a:rPr lang="en-GB" sz="1750" dirty="0" smtClean="0"/>
              <a:t>The government seizure of all assets in Cuba in the late 50’s caused major financial headaches for companies like Ford and Chrysler</a:t>
            </a:r>
            <a:r>
              <a:rPr lang="en-GB" sz="1750" dirty="0" smtClean="0"/>
              <a:t>.</a:t>
            </a:r>
          </a:p>
          <a:p>
            <a:pPr marL="450850" lvl="1" indent="-177800"/>
            <a:r>
              <a:rPr lang="en-GB" sz="1750" dirty="0" smtClean="0"/>
              <a:t>Companies who relied on the Assets for debt payments suddenly found they had less assets and banks called in the debts. Ford was hit hard by this with a drop in sales through foreign competitors beginning to take effect. </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400" dirty="0" smtClean="0"/>
              <a:t>D1.1 - Sources of finance – Current and Future Economic Climate</a:t>
            </a:r>
            <a:endParaRPr lang="en-GB" sz="2400" dirty="0"/>
          </a:p>
        </p:txBody>
      </p:sp>
    </p:spTree>
    <p:extLst>
      <p:ext uri="{BB962C8B-B14F-4D97-AF65-F5344CB8AC3E}">
        <p14:creationId xmlns:p14="http://schemas.microsoft.com/office/powerpoint/2010/main" val="1726193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008"/>
            <a:ext cx="8750206" cy="5429288"/>
          </a:xfrm>
        </p:spPr>
        <p:txBody>
          <a:bodyPr>
            <a:noAutofit/>
          </a:bodyPr>
          <a:lstStyle/>
          <a:p>
            <a:pPr marL="269875" lvl="1" indent="-255588">
              <a:buSzPct val="68000"/>
              <a:buFont typeface="Wingdings 3"/>
              <a:buChar char=""/>
            </a:pPr>
            <a:r>
              <a:rPr lang="en-GB" sz="1800" dirty="0"/>
              <a:t>How a company survives these hiccups can prepare them, but also hinder them. Woolworths survived 11 depressions by buying more property when others went out of business and opening more shops. It was an aggressive tactic that worked, based on Business Mortgages when the Mortgage rate was low, cheap purchases and borrowing money base don potential sales, Debentures and Invoice Factoring. Unfortunately the current economic climate was different and this method acted against them, they borrowed based on future sales when sales were already slipping, were forced to asset sale their properties for the loan repayments, property prices fell and the company spiralled into decline that caused a closure.</a:t>
            </a:r>
          </a:p>
          <a:p>
            <a:pPr marL="269875" indent="-255588"/>
            <a:r>
              <a:rPr lang="en-GB" sz="1800" dirty="0" smtClean="0"/>
              <a:t>Restricting </a:t>
            </a:r>
            <a:r>
              <a:rPr lang="en-GB" sz="1800" dirty="0" smtClean="0"/>
              <a:t>the means of borrowing money from potential sources in an economic downturn can be seen by investors as financial suicide but companies traditionally have survived by learning from their own past</a:t>
            </a:r>
          </a:p>
          <a:p>
            <a:pPr marL="269875" indent="-255588"/>
            <a:r>
              <a:rPr lang="en-GB" sz="1800" dirty="0" smtClean="0"/>
              <a:t>During the current economic climate companies are reducing assets through fire sales and clamping down on trade credit to limit the damage caused by secondary liquidated companies owing them </a:t>
            </a:r>
            <a:r>
              <a:rPr lang="en-GB" sz="1800" dirty="0" smtClean="0"/>
              <a:t>money.</a:t>
            </a:r>
          </a:p>
          <a:p>
            <a:pPr marL="269875" indent="-255588"/>
            <a:r>
              <a:rPr lang="en-GB" sz="1800" dirty="0"/>
              <a:t>In your write up, state how the selected business may be hindered by </a:t>
            </a:r>
            <a:r>
              <a:rPr lang="en-GB" sz="1800" dirty="0" smtClean="0"/>
              <a:t>prior knowledge of surviving previous economic climates in </a:t>
            </a:r>
            <a:r>
              <a:rPr lang="en-GB" sz="1800" dirty="0"/>
              <a:t>order to </a:t>
            </a:r>
            <a:r>
              <a:rPr lang="en-GB" sz="1800" dirty="0" smtClean="0"/>
              <a:t>tighten </a:t>
            </a:r>
            <a:r>
              <a:rPr lang="en-GB" sz="1800" dirty="0"/>
              <a:t>their funds or similarly how they might refuse a finance means like retained profit to stabilise the company finances. Based on </a:t>
            </a:r>
            <a:r>
              <a:rPr lang="en-GB" sz="1800" b="1" dirty="0" smtClean="0"/>
              <a:t>Current and Future Economic Climate</a:t>
            </a:r>
            <a:r>
              <a:rPr lang="en-GB" sz="1800" dirty="0" smtClean="0"/>
              <a:t>, </a:t>
            </a:r>
            <a:r>
              <a:rPr lang="en-GB" sz="1800" dirty="0"/>
              <a:t>state which method might be best for them in current circumstances</a:t>
            </a:r>
            <a:r>
              <a:rPr lang="en-GB" sz="1800" dirty="0" smtClean="0"/>
              <a:t>.</a:t>
            </a:r>
            <a:endParaRPr lang="en-GB" sz="18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400" dirty="0" smtClean="0"/>
              <a:t>D1.1 - Sources of finance – Current and Future Economic Climate</a:t>
            </a:r>
            <a:endParaRPr lang="en-GB" sz="2400" dirty="0"/>
          </a:p>
        </p:txBody>
      </p:sp>
    </p:spTree>
    <p:extLst>
      <p:ext uri="{BB962C8B-B14F-4D97-AF65-F5344CB8AC3E}">
        <p14:creationId xmlns:p14="http://schemas.microsoft.com/office/powerpoint/2010/main" val="385695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614" y="692696"/>
            <a:ext cx="8786874" cy="5786478"/>
          </a:xfrm>
        </p:spPr>
        <p:txBody>
          <a:bodyPr>
            <a:noAutofit/>
          </a:bodyPr>
          <a:lstStyle/>
          <a:p>
            <a:pPr marL="273050" indent="-273050"/>
            <a:r>
              <a:rPr lang="en-GB" sz="1600" dirty="0" smtClean="0"/>
              <a:t>From </a:t>
            </a:r>
            <a:r>
              <a:rPr lang="en-GB" sz="1600" dirty="0" smtClean="0"/>
              <a:t>Unit 02, you should </a:t>
            </a:r>
            <a:r>
              <a:rPr lang="en-GB" sz="1600" dirty="0" smtClean="0"/>
              <a:t>have dealt with stakeholder’s in companies and how they influence the aims and objectives of </a:t>
            </a:r>
            <a:r>
              <a:rPr lang="en-GB" sz="1600" dirty="0" smtClean="0"/>
              <a:t>companies. Stakeholders </a:t>
            </a:r>
            <a:r>
              <a:rPr lang="en-GB" sz="1600" dirty="0" smtClean="0"/>
              <a:t>also have a say in how a company is financed or might gain access to finances. Shareholders </a:t>
            </a:r>
            <a:r>
              <a:rPr lang="en-GB" sz="1600" dirty="0" smtClean="0"/>
              <a:t>for instance do </a:t>
            </a:r>
            <a:r>
              <a:rPr lang="en-GB" sz="1600" dirty="0" smtClean="0"/>
              <a:t>not appreciate second share sales within a company after trusting the board to look after </a:t>
            </a:r>
            <a:r>
              <a:rPr lang="en-GB" sz="1600" dirty="0" smtClean="0"/>
              <a:t>them, </a:t>
            </a:r>
            <a:r>
              <a:rPr lang="en-GB" sz="1600" dirty="0" smtClean="0"/>
              <a:t>see Channel Tunnel Funding article </a:t>
            </a:r>
            <a:r>
              <a:rPr lang="en-GB" sz="1600" dirty="0" smtClean="0">
                <a:hlinkClick r:id="rId2"/>
              </a:rPr>
              <a:t>here</a:t>
            </a:r>
            <a:r>
              <a:rPr lang="en-GB" sz="1600" dirty="0" smtClean="0"/>
              <a:t> to see how shareholders in company can be asked to pay more to keep a company afloat after sales.</a:t>
            </a:r>
          </a:p>
          <a:p>
            <a:pPr marL="273050" indent="-273050"/>
            <a:r>
              <a:rPr lang="en-GB" sz="1600" dirty="0" smtClean="0"/>
              <a:t>In </a:t>
            </a:r>
            <a:r>
              <a:rPr lang="en-GB" sz="1600" dirty="0" smtClean="0"/>
              <a:t>schools, </a:t>
            </a:r>
            <a:r>
              <a:rPr lang="en-GB" sz="1600" dirty="0" smtClean="0"/>
              <a:t>investment from industry has been a </a:t>
            </a:r>
            <a:r>
              <a:rPr lang="en-GB" sz="1600" dirty="0" smtClean="0"/>
              <a:t>well needed source </a:t>
            </a:r>
            <a:r>
              <a:rPr lang="en-GB" sz="1600" dirty="0" smtClean="0"/>
              <a:t>of financial means but companies who invest </a:t>
            </a:r>
            <a:r>
              <a:rPr lang="en-GB" sz="1600" dirty="0" smtClean="0"/>
              <a:t>in education sometimes like </a:t>
            </a:r>
            <a:r>
              <a:rPr lang="en-GB" sz="1600" dirty="0" smtClean="0"/>
              <a:t>to have a say in how their money is spent by influencing teaching and courses taught, generally trying to influence a school to teach pupils courses that would benefit their industry</a:t>
            </a:r>
            <a:r>
              <a:rPr lang="en-GB" sz="1600" dirty="0" smtClean="0"/>
              <a:t>.</a:t>
            </a:r>
          </a:p>
          <a:p>
            <a:pPr marL="273050" indent="-273050"/>
            <a:r>
              <a:rPr lang="en-GB" sz="1600" dirty="0" smtClean="0"/>
              <a:t>Similarly Business in the area can dictate what courses University’s teach through corporate funding in order to guide students to their business career and local hiring. </a:t>
            </a:r>
            <a:r>
              <a:rPr lang="en-GB" sz="1600" dirty="0" smtClean="0"/>
              <a:t>Imagine </a:t>
            </a:r>
            <a:r>
              <a:rPr lang="en-GB" sz="1600" dirty="0" smtClean="0"/>
              <a:t>the parental and sponsor uproar if </a:t>
            </a:r>
            <a:r>
              <a:rPr lang="en-GB" sz="1600" dirty="0" smtClean="0"/>
              <a:t>Subway </a:t>
            </a:r>
            <a:r>
              <a:rPr lang="en-GB" sz="1600" dirty="0" smtClean="0"/>
              <a:t>invested heavily in supporting </a:t>
            </a:r>
            <a:r>
              <a:rPr lang="en-GB" sz="1600" dirty="0" smtClean="0"/>
              <a:t>your school. </a:t>
            </a:r>
            <a:r>
              <a:rPr lang="en-GB" sz="1600" dirty="0" smtClean="0"/>
              <a:t>But then where would Lennox Lewis College be without his financial support</a:t>
            </a:r>
            <a:r>
              <a:rPr lang="en-GB" sz="1600" dirty="0" smtClean="0"/>
              <a:t>?</a:t>
            </a:r>
          </a:p>
          <a:p>
            <a:pPr marL="273050" indent="-273050"/>
            <a:r>
              <a:rPr lang="en-GB" sz="1600" dirty="0" smtClean="0"/>
              <a:t>When it comes to stakeholders like chip manufacturers, mostly in China, the influence they have on products and product prices can influence companies like Apple. They would not appreciate Asset Sales as a mans of funding if the factories that produce the same chips as other Chinese products is one of those assets.</a:t>
            </a:r>
          </a:p>
          <a:p>
            <a:pPr marL="273050" indent="-273050"/>
            <a:r>
              <a:rPr lang="en-GB" sz="1600" dirty="0"/>
              <a:t>In your write up, state how the selected business may be hindered by </a:t>
            </a:r>
            <a:r>
              <a:rPr lang="en-GB" sz="1600" dirty="0" smtClean="0"/>
              <a:t>Stakeholder Influence in </a:t>
            </a:r>
            <a:r>
              <a:rPr lang="en-GB" sz="1600" dirty="0"/>
              <a:t>order to </a:t>
            </a:r>
            <a:r>
              <a:rPr lang="en-GB" sz="1600" dirty="0" smtClean="0"/>
              <a:t>subsidise growth or </a:t>
            </a:r>
            <a:r>
              <a:rPr lang="en-GB" sz="1600" dirty="0"/>
              <a:t>similarly how they might refuse a finance means like retained profit to stabilise the company finances. Based on </a:t>
            </a:r>
            <a:r>
              <a:rPr lang="en-GB" sz="1600" b="1" dirty="0" smtClean="0"/>
              <a:t>Stakeholder Influence</a:t>
            </a:r>
            <a:r>
              <a:rPr lang="en-GB" sz="1600" dirty="0" smtClean="0"/>
              <a:t>, </a:t>
            </a:r>
            <a:r>
              <a:rPr lang="en-GB" sz="1600" dirty="0"/>
              <a:t>state which method might be best for them in current circumstances</a:t>
            </a:r>
            <a:r>
              <a:rPr lang="en-GB" sz="1600" dirty="0" smtClean="0"/>
              <a:t>.</a:t>
            </a:r>
            <a:endParaRPr lang="en-GB" sz="16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D1.1 - Sources of finance – Stakeholder Influence</a:t>
            </a:r>
            <a:endParaRPr lang="en-GB" sz="3200" dirty="0"/>
          </a:p>
        </p:txBody>
      </p:sp>
    </p:spTree>
    <p:extLst>
      <p:ext uri="{BB962C8B-B14F-4D97-AF65-F5344CB8AC3E}">
        <p14:creationId xmlns:p14="http://schemas.microsoft.com/office/powerpoint/2010/main" val="14241334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760640"/>
          </a:xfrm>
        </p:spPr>
        <p:txBody>
          <a:bodyPr>
            <a:noAutofit/>
          </a:bodyPr>
          <a:lstStyle/>
          <a:p>
            <a:pPr marL="0" indent="0">
              <a:buNone/>
            </a:pPr>
            <a:r>
              <a:rPr lang="en-GB" sz="1800" b="1" dirty="0"/>
              <a:t>P4.1 – Task 01 - </a:t>
            </a:r>
            <a:r>
              <a:rPr lang="en-GB" sz="1800" dirty="0"/>
              <a:t>In general terms describe and research the different forms of  internal finances that could be available for companies and research and state the benefits and disadvantages of each.</a:t>
            </a:r>
          </a:p>
          <a:p>
            <a:pPr marL="0" indent="0">
              <a:buNone/>
            </a:pPr>
            <a:r>
              <a:rPr lang="en-GB" sz="1800" b="1" dirty="0"/>
              <a:t>P4.2 – Task 02 -</a:t>
            </a:r>
            <a:r>
              <a:rPr lang="en-GB" sz="1800" dirty="0"/>
              <a:t> Based on the business selected company, describe the internal sources of finance that are available within the business to access beyond its own bank account.</a:t>
            </a:r>
          </a:p>
          <a:p>
            <a:pPr marL="0" indent="0">
              <a:buNone/>
            </a:pPr>
            <a:r>
              <a:rPr lang="en-GB" sz="1800" b="1" dirty="0" smtClean="0"/>
              <a:t>M2.1 </a:t>
            </a:r>
            <a:r>
              <a:rPr lang="en-GB" sz="1800" b="1" dirty="0"/>
              <a:t>- Task 03 – </a:t>
            </a:r>
            <a:r>
              <a:rPr lang="en-GB" sz="1800" dirty="0"/>
              <a:t>For your Company, state the </a:t>
            </a:r>
            <a:r>
              <a:rPr lang="en-GB" sz="1800" b="1" dirty="0"/>
              <a:t>advantages and disadvantages </a:t>
            </a:r>
            <a:r>
              <a:rPr lang="en-GB" sz="1800" dirty="0"/>
              <a:t>of each internal financial method and what it could mean to the business should they choose this path to finance their business functions.</a:t>
            </a:r>
          </a:p>
          <a:p>
            <a:pPr marL="0" indent="0">
              <a:buNone/>
            </a:pPr>
            <a:r>
              <a:rPr lang="en-GB" sz="1800" b="1" dirty="0" smtClean="0"/>
              <a:t>P4.2 </a:t>
            </a:r>
            <a:r>
              <a:rPr lang="en-GB" sz="1800" b="1" dirty="0"/>
              <a:t>– Task 04 - </a:t>
            </a:r>
            <a:r>
              <a:rPr lang="en-GB" sz="1800" dirty="0"/>
              <a:t>In general terms describe and research the different forms of External finances that could be available for companies and research and state the benefits and disadvantages of each.</a:t>
            </a:r>
          </a:p>
          <a:p>
            <a:pPr marL="0" indent="0">
              <a:buNone/>
            </a:pPr>
            <a:r>
              <a:rPr lang="en-GB" sz="1800" b="1" dirty="0"/>
              <a:t>P4.2 – Task 05 -</a:t>
            </a:r>
            <a:r>
              <a:rPr lang="en-GB" sz="1800" dirty="0"/>
              <a:t> Based on the business selected company, describe the External sources of finance that are available within the business to access beyond its own internal means.</a:t>
            </a:r>
          </a:p>
          <a:p>
            <a:pPr marL="0" indent="0">
              <a:buNone/>
            </a:pPr>
            <a:r>
              <a:rPr lang="en-GB" sz="1800" b="1" dirty="0" smtClean="0"/>
              <a:t>M2.2 </a:t>
            </a:r>
            <a:r>
              <a:rPr lang="en-GB" sz="1800" b="1" dirty="0"/>
              <a:t>- Task 06 - </a:t>
            </a:r>
            <a:r>
              <a:rPr lang="en-GB" sz="1800" dirty="0"/>
              <a:t>State the </a:t>
            </a:r>
            <a:r>
              <a:rPr lang="en-GB" sz="1800" b="1" dirty="0"/>
              <a:t>advantages and disadvantages </a:t>
            </a:r>
            <a:r>
              <a:rPr lang="en-GB" sz="1800" dirty="0"/>
              <a:t>of each </a:t>
            </a:r>
            <a:r>
              <a:rPr lang="en-GB" sz="1800" b="1" dirty="0"/>
              <a:t>external</a:t>
            </a:r>
            <a:r>
              <a:rPr lang="en-GB" sz="1800" dirty="0"/>
              <a:t> financial method and what it could mean to the business individual business should they choose this path to finance their </a:t>
            </a:r>
            <a:r>
              <a:rPr lang="en-GB" sz="1800" dirty="0" smtClean="0"/>
              <a:t>business functions.</a:t>
            </a:r>
            <a:endParaRPr lang="en-GB" sz="1800" b="1" dirty="0" smtClean="0"/>
          </a:p>
          <a:p>
            <a:pPr marL="0" indent="0">
              <a:buNone/>
            </a:pPr>
            <a:r>
              <a:rPr lang="en-GB" sz="1800" b="1" dirty="0" smtClean="0"/>
              <a:t>D1.1 </a:t>
            </a:r>
            <a:r>
              <a:rPr lang="en-GB" sz="1800" b="1" dirty="0"/>
              <a:t>– Task </a:t>
            </a:r>
            <a:r>
              <a:rPr lang="en-GB" sz="1800" b="1" dirty="0" smtClean="0"/>
              <a:t>07 </a:t>
            </a:r>
            <a:r>
              <a:rPr lang="en-GB" sz="1800" b="1" dirty="0"/>
              <a:t>- </a:t>
            </a:r>
            <a:r>
              <a:rPr lang="en-GB" sz="1800" dirty="0">
                <a:solidFill>
                  <a:schemeClr val="dk1"/>
                </a:solidFill>
              </a:rPr>
              <a:t>Evaluate the best source of finance to meet the needs of a selected business</a:t>
            </a:r>
            <a:r>
              <a:rPr lang="en-GB" sz="1800" dirty="0"/>
              <a:t>. </a:t>
            </a:r>
          </a:p>
        </p:txBody>
      </p:sp>
      <p:sp>
        <p:nvSpPr>
          <p:cNvPr id="2" name="Title 1"/>
          <p:cNvSpPr>
            <a:spLocks noGrp="1"/>
          </p:cNvSpPr>
          <p:nvPr>
            <p:ph type="title"/>
          </p:nvPr>
        </p:nvSpPr>
        <p:spPr>
          <a:xfrm>
            <a:off x="123328" y="116632"/>
            <a:ext cx="8481120" cy="432048"/>
          </a:xfrm>
        </p:spPr>
        <p:txBody>
          <a:bodyPr>
            <a:noAutofit/>
          </a:bodyPr>
          <a:lstStyle/>
          <a:p>
            <a:r>
              <a:rPr lang="en-GB" sz="4000" b="1" dirty="0" smtClean="0"/>
              <a:t> Assessment </a:t>
            </a:r>
            <a:r>
              <a:rPr lang="en-GB" sz="4000" b="1" dirty="0" smtClean="0"/>
              <a:t>Tasks – P4, M2 and D1</a:t>
            </a:r>
            <a:endParaRPr lang="en-US" sz="4000" b="1"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64602"/>
            <a:ext cx="8786874" cy="5500702"/>
          </a:xfrm>
        </p:spPr>
        <p:txBody>
          <a:bodyPr>
            <a:noAutofit/>
          </a:bodyPr>
          <a:lstStyle/>
          <a:p>
            <a:pPr marL="0" indent="0">
              <a:buNone/>
            </a:pPr>
            <a:r>
              <a:rPr lang="en-GB" sz="2200" dirty="0" smtClean="0"/>
              <a:t>Almost half of all new ventures fail </a:t>
            </a:r>
            <a:r>
              <a:rPr lang="en-GB" sz="2200" dirty="0" smtClean="0"/>
              <a:t>in the first year of operation, an additional 30% in the second year because </a:t>
            </a:r>
            <a:r>
              <a:rPr lang="en-GB" sz="2200" dirty="0" smtClean="0"/>
              <a:t>of poor financial </a:t>
            </a:r>
            <a:r>
              <a:rPr lang="en-GB" sz="2200" dirty="0" smtClean="0"/>
              <a:t>management. This could be because of lack of customer, lack of funds, market forces or a lack of business acumen. Different </a:t>
            </a:r>
            <a:r>
              <a:rPr lang="en-GB" sz="2200" dirty="0" smtClean="0"/>
              <a:t>forms of internal sources of finances </a:t>
            </a:r>
            <a:r>
              <a:rPr lang="en-GB" sz="2200" dirty="0" smtClean="0"/>
              <a:t>include:</a:t>
            </a:r>
            <a:endParaRPr lang="en-GB" sz="2200" dirty="0" smtClean="0"/>
          </a:p>
          <a:p>
            <a:pPr marL="0" indent="0">
              <a:buNone/>
            </a:pPr>
            <a:endParaRPr lang="en-GB" sz="2200" dirty="0" smtClean="0"/>
          </a:p>
          <a:p>
            <a:pPr marL="514350" indent="-514350">
              <a:buFont typeface="+mj-lt"/>
              <a:buAutoNum type="arabicPeriod"/>
            </a:pPr>
            <a:endParaRPr lang="en-GB" sz="2200" dirty="0" smtClean="0"/>
          </a:p>
          <a:p>
            <a:pPr marL="0" indent="0">
              <a:buNone/>
            </a:pPr>
            <a:r>
              <a:rPr lang="en-GB" sz="2200" dirty="0" smtClean="0"/>
              <a:t>For the business selected company you will need to look at the forms of Internal Finance that are available in order to survive. </a:t>
            </a:r>
            <a:endParaRPr lang="en-GB" sz="2200" b="1" dirty="0" smtClean="0"/>
          </a:p>
          <a:p>
            <a:pPr marL="0" indent="0">
              <a:buNone/>
            </a:pPr>
            <a:r>
              <a:rPr lang="en-GB" sz="2000" b="1" dirty="0" smtClean="0"/>
              <a:t>P4.1 – Task 01 - </a:t>
            </a:r>
            <a:r>
              <a:rPr lang="en-GB" sz="2000" dirty="0" smtClean="0"/>
              <a:t>In general terms </a:t>
            </a:r>
            <a:r>
              <a:rPr lang="en-GB" sz="2000" dirty="0" smtClean="0"/>
              <a:t>describe </a:t>
            </a:r>
            <a:r>
              <a:rPr lang="en-GB" sz="2000" dirty="0" smtClean="0"/>
              <a:t>and research the </a:t>
            </a:r>
            <a:r>
              <a:rPr lang="en-GB" sz="2000" dirty="0" smtClean="0"/>
              <a:t>different forms of  </a:t>
            </a:r>
            <a:r>
              <a:rPr lang="en-GB" sz="2000" dirty="0" smtClean="0"/>
              <a:t>internal finances </a:t>
            </a:r>
            <a:r>
              <a:rPr lang="en-GB" sz="2000" dirty="0" smtClean="0"/>
              <a:t>that </a:t>
            </a:r>
            <a:r>
              <a:rPr lang="en-GB" sz="2000" dirty="0" smtClean="0"/>
              <a:t>could be </a:t>
            </a:r>
            <a:r>
              <a:rPr lang="en-GB" sz="2000" dirty="0" smtClean="0"/>
              <a:t>available for companies and research and state the benefits and disadvantages of each.</a:t>
            </a:r>
          </a:p>
          <a:p>
            <a:pPr marL="0" indent="0">
              <a:buNone/>
            </a:pPr>
            <a:r>
              <a:rPr lang="en-GB" sz="2000" b="1" dirty="0" smtClean="0"/>
              <a:t>P4.2 – Task 02 -</a:t>
            </a:r>
            <a:r>
              <a:rPr lang="en-GB" sz="2000" dirty="0" smtClean="0"/>
              <a:t> Based </a:t>
            </a:r>
            <a:r>
              <a:rPr lang="en-GB" sz="2000" dirty="0" smtClean="0"/>
              <a:t>on </a:t>
            </a:r>
            <a:r>
              <a:rPr lang="en-GB" sz="2000" dirty="0" smtClean="0"/>
              <a:t>the business </a:t>
            </a:r>
            <a:r>
              <a:rPr lang="en-GB" sz="2000" dirty="0" smtClean="0"/>
              <a:t>selected </a:t>
            </a:r>
            <a:r>
              <a:rPr lang="en-GB" sz="2000" dirty="0" smtClean="0"/>
              <a:t>company, </a:t>
            </a:r>
            <a:r>
              <a:rPr lang="en-GB" sz="2000" dirty="0" smtClean="0"/>
              <a:t>describe the internal sources of finance that are </a:t>
            </a:r>
            <a:r>
              <a:rPr lang="en-GB" sz="2000" dirty="0" smtClean="0"/>
              <a:t>available </a:t>
            </a:r>
            <a:r>
              <a:rPr lang="en-GB" sz="2000" dirty="0" smtClean="0"/>
              <a:t>within the business to access beyond its own bank </a:t>
            </a:r>
            <a:r>
              <a:rPr lang="en-GB" sz="2000" dirty="0" smtClean="0"/>
              <a:t>account.</a:t>
            </a:r>
            <a:endParaRPr lang="en-GB" sz="2000" dirty="0" smtClean="0"/>
          </a:p>
        </p:txBody>
      </p:sp>
      <p:graphicFrame>
        <p:nvGraphicFramePr>
          <p:cNvPr id="5" name="Table 4"/>
          <p:cNvGraphicFramePr>
            <a:graphicFrameLocks noGrp="1"/>
          </p:cNvGraphicFramePr>
          <p:nvPr>
            <p:extLst>
              <p:ext uri="{D42A27DB-BD31-4B8C-83A1-F6EECF244321}">
                <p14:modId xmlns:p14="http://schemas.microsoft.com/office/powerpoint/2010/main" val="581603048"/>
              </p:ext>
            </p:extLst>
          </p:nvPr>
        </p:nvGraphicFramePr>
        <p:xfrm>
          <a:off x="142844" y="2636912"/>
          <a:ext cx="8786874" cy="396240"/>
        </p:xfrm>
        <a:graphic>
          <a:graphicData uri="http://schemas.openxmlformats.org/drawingml/2006/table">
            <a:tbl>
              <a:tblPr firstRow="1" bandRow="1">
                <a:tableStyleId>{5C22544A-7EE6-4342-B048-85BDC9FD1C3A}</a:tableStyleId>
              </a:tblPr>
              <a:tblGrid>
                <a:gridCol w="2412932"/>
                <a:gridCol w="3186971"/>
                <a:gridCol w="3186971"/>
              </a:tblGrid>
              <a:tr h="370840">
                <a:tc>
                  <a:txBody>
                    <a:bodyPr/>
                    <a:lstStyle/>
                    <a:p>
                      <a:pPr marL="514350" indent="-514350" algn="ctr">
                        <a:buFont typeface="+mj-lt"/>
                        <a:buNone/>
                      </a:pPr>
                      <a:r>
                        <a:rPr lang="en-GB" sz="2000" b="1" dirty="0" smtClean="0">
                          <a:solidFill>
                            <a:schemeClr val="tx1"/>
                          </a:solidFill>
                        </a:rPr>
                        <a:t>Owners Money</a:t>
                      </a:r>
                    </a:p>
                  </a:txBody>
                  <a:tcPr/>
                </a:tc>
                <a:tc>
                  <a:txBody>
                    <a:bodyPr/>
                    <a:lstStyle/>
                    <a:p>
                      <a:pPr marL="342900" marR="0" indent="-342900" algn="ctr" defTabSz="914400" rtl="0" eaLnBrk="1" fontAlgn="auto" latinLnBrk="0" hangingPunct="1">
                        <a:lnSpc>
                          <a:spcPct val="100000"/>
                        </a:lnSpc>
                        <a:spcBef>
                          <a:spcPts val="0"/>
                        </a:spcBef>
                        <a:spcAft>
                          <a:spcPts val="0"/>
                        </a:spcAft>
                        <a:buClrTx/>
                        <a:buSzTx/>
                        <a:buFont typeface="+mj-lt"/>
                        <a:buNone/>
                        <a:tabLst/>
                        <a:defRPr/>
                      </a:pPr>
                      <a:r>
                        <a:rPr lang="en-GB" sz="2000" b="1" dirty="0" smtClean="0">
                          <a:solidFill>
                            <a:schemeClr val="tx1"/>
                          </a:solidFill>
                        </a:rPr>
                        <a:t>Savings/Retained </a:t>
                      </a:r>
                      <a:r>
                        <a:rPr lang="en-GB" sz="2000" b="1" dirty="0" smtClean="0">
                          <a:solidFill>
                            <a:schemeClr val="tx1"/>
                          </a:solidFill>
                        </a:rPr>
                        <a:t>Profit</a:t>
                      </a:r>
                      <a:endParaRPr lang="en-GB" sz="2000" b="1" dirty="0">
                        <a:solidFill>
                          <a:schemeClr val="tx1"/>
                        </a:solidFill>
                      </a:endParaRPr>
                    </a:p>
                  </a:txBody>
                  <a:tcPr/>
                </a:tc>
                <a:tc>
                  <a:txBody>
                    <a:bodyPr/>
                    <a:lstStyle/>
                    <a:p>
                      <a:pPr marL="342900" marR="0" indent="-342900" algn="ctr" defTabSz="914400" rtl="0" eaLnBrk="1" fontAlgn="auto" latinLnBrk="0" hangingPunct="1">
                        <a:lnSpc>
                          <a:spcPct val="100000"/>
                        </a:lnSpc>
                        <a:spcBef>
                          <a:spcPts val="0"/>
                        </a:spcBef>
                        <a:spcAft>
                          <a:spcPts val="0"/>
                        </a:spcAft>
                        <a:buClrTx/>
                        <a:buSzTx/>
                        <a:buFont typeface="+mj-lt"/>
                        <a:buNone/>
                        <a:tabLst/>
                        <a:defRPr/>
                      </a:pPr>
                      <a:r>
                        <a:rPr lang="en-GB" sz="2000" b="1" dirty="0" smtClean="0">
                          <a:solidFill>
                            <a:schemeClr val="tx1"/>
                          </a:solidFill>
                        </a:rPr>
                        <a:t>Share Issue</a:t>
                      </a:r>
                    </a:p>
                  </a:txBody>
                  <a:tcPr/>
                </a:tc>
              </a:tr>
            </a:tbl>
          </a:graphicData>
        </a:graphic>
      </p:graphicFrame>
      <p:sp>
        <p:nvSpPr>
          <p:cNvPr id="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600" dirty="0" smtClean="0"/>
              <a:t>P4.1 - Internal sources of finance</a:t>
            </a:r>
            <a:endParaRPr lang="en-GB" sz="3600" dirty="0"/>
          </a:p>
        </p:txBody>
      </p:sp>
    </p:spTree>
    <p:extLst>
      <p:ext uri="{BB962C8B-B14F-4D97-AF65-F5344CB8AC3E}">
        <p14:creationId xmlns:p14="http://schemas.microsoft.com/office/powerpoint/2010/main" val="1934805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858312" cy="5357850"/>
          </a:xfrm>
        </p:spPr>
        <p:txBody>
          <a:bodyPr>
            <a:noAutofit/>
          </a:bodyPr>
          <a:lstStyle/>
          <a:p>
            <a:pPr marL="0" indent="0">
              <a:buNone/>
            </a:pPr>
            <a:r>
              <a:rPr lang="en-GB" sz="2000" b="1" dirty="0" smtClean="0"/>
              <a:t>Owner </a:t>
            </a:r>
            <a:r>
              <a:rPr lang="en-GB" sz="2000" b="1" dirty="0" smtClean="0"/>
              <a:t>or owners funding -</a:t>
            </a:r>
            <a:r>
              <a:rPr lang="en-GB" sz="2000" dirty="0" smtClean="0"/>
              <a:t> This is </a:t>
            </a:r>
            <a:r>
              <a:rPr lang="en-GB" sz="2000" dirty="0" smtClean="0"/>
              <a:t>the amount of money that a business person, partner or </a:t>
            </a:r>
            <a:r>
              <a:rPr lang="en-GB" sz="2000" dirty="0" smtClean="0"/>
              <a:t>invested stakeholder </a:t>
            </a:r>
            <a:r>
              <a:rPr lang="en-GB" sz="2000" dirty="0" smtClean="0"/>
              <a:t>has at their </a:t>
            </a:r>
            <a:r>
              <a:rPr lang="en-GB" sz="2000" dirty="0" smtClean="0"/>
              <a:t>disposal. This is an easily accessed asset in terms of availability though owners may be loathe to invest more money in the business.</a:t>
            </a:r>
            <a:endParaRPr lang="en-GB" sz="2000" dirty="0" smtClean="0"/>
          </a:p>
          <a:p>
            <a:pPr marL="354013" indent="-354013"/>
            <a:r>
              <a:rPr lang="en-GB" sz="2000" dirty="0" smtClean="0"/>
              <a:t>If </a:t>
            </a:r>
            <a:r>
              <a:rPr lang="en-GB" sz="2000" dirty="0" smtClean="0"/>
              <a:t>the owner </a:t>
            </a:r>
            <a:r>
              <a:rPr lang="en-GB" sz="2000" dirty="0" smtClean="0"/>
              <a:t>uses their </a:t>
            </a:r>
            <a:r>
              <a:rPr lang="en-GB" sz="2000" dirty="0" smtClean="0"/>
              <a:t>own savings </a:t>
            </a:r>
            <a:r>
              <a:rPr lang="en-GB" sz="2000" dirty="0" smtClean="0"/>
              <a:t>to invest in their own or another business, then the source of finance </a:t>
            </a:r>
            <a:r>
              <a:rPr lang="en-GB" sz="2000" dirty="0" smtClean="0"/>
              <a:t>does not have to be explained, negotiated or agreed by external shareholders</a:t>
            </a:r>
            <a:r>
              <a:rPr lang="en-GB" sz="2000" dirty="0" smtClean="0"/>
              <a:t>.</a:t>
            </a:r>
            <a:endParaRPr lang="en-GB" sz="2000" dirty="0" smtClean="0"/>
          </a:p>
          <a:p>
            <a:r>
              <a:rPr lang="en-GB" sz="2000" dirty="0" smtClean="0"/>
              <a:t>Partnerships </a:t>
            </a:r>
            <a:r>
              <a:rPr lang="en-GB" sz="2000" dirty="0" smtClean="0"/>
              <a:t>can be used as a means of </a:t>
            </a:r>
            <a:r>
              <a:rPr lang="en-GB" sz="2000" dirty="0" smtClean="0"/>
              <a:t>subsidising a company by numerous people with an agreed set of profit shares and benefits.</a:t>
            </a:r>
          </a:p>
          <a:p>
            <a:pPr lvl="1"/>
            <a:r>
              <a:rPr lang="en-GB" sz="2000" dirty="0" smtClean="0"/>
              <a:t>Although we would generally recognise personal savings as a source of finance for small businesses, there are many examples where business people have used substantial sums of their own money to help to finance their businesses. </a:t>
            </a:r>
            <a:r>
              <a:rPr lang="en-GB" sz="2000" dirty="0" smtClean="0"/>
              <a:t>This is called entrepreneurships.</a:t>
            </a:r>
            <a:endParaRPr lang="en-GB" sz="2000" dirty="0"/>
          </a:p>
          <a:p>
            <a:pPr lvl="1"/>
            <a:r>
              <a:rPr lang="en-GB" sz="2000" dirty="0" smtClean="0"/>
              <a:t>A </a:t>
            </a:r>
            <a:r>
              <a:rPr lang="en-GB" sz="2000" dirty="0" smtClean="0"/>
              <a:t>good </a:t>
            </a:r>
            <a:r>
              <a:rPr lang="en-GB" sz="2000" dirty="0" smtClean="0"/>
              <a:t>example of this </a:t>
            </a:r>
            <a:r>
              <a:rPr lang="en-GB" sz="2000" dirty="0" smtClean="0"/>
              <a:t>is Jamie </a:t>
            </a:r>
            <a:r>
              <a:rPr lang="en-GB" sz="2000" dirty="0" smtClean="0"/>
              <a:t>Oliver. </a:t>
            </a:r>
            <a:r>
              <a:rPr lang="en-GB" sz="2000" dirty="0" smtClean="0"/>
              <a:t>Jamie financed his </a:t>
            </a:r>
            <a:r>
              <a:rPr lang="en-GB" sz="2000" dirty="0" smtClean="0"/>
              <a:t>restaurant chain, </a:t>
            </a:r>
            <a:r>
              <a:rPr lang="en-GB" sz="2000" dirty="0" smtClean="0"/>
              <a:t>'Fifteen', using fifteen raw recruits to the catering trade and a large amount (£500,000) of his own cash</a:t>
            </a:r>
            <a:r>
              <a:rPr lang="en-GB" sz="2000" dirty="0" smtClean="0"/>
              <a:t>. This means he is invested in the success of the company.</a:t>
            </a:r>
            <a:endParaRPr lang="en-GB" sz="2000" dirty="0" smtClean="0"/>
          </a:p>
        </p:txBody>
      </p:sp>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P4.1 - Internal sources of finance – Owner’s Money</a:t>
            </a:r>
            <a:endParaRPr lang="en-GB" sz="3200" dirty="0"/>
          </a:p>
        </p:txBody>
      </p:sp>
    </p:spTree>
    <p:extLst>
      <p:ext uri="{BB962C8B-B14F-4D97-AF65-F5344CB8AC3E}">
        <p14:creationId xmlns:p14="http://schemas.microsoft.com/office/powerpoint/2010/main" val="3355644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92696"/>
            <a:ext cx="8786874" cy="5500702"/>
          </a:xfrm>
        </p:spPr>
        <p:txBody>
          <a:bodyPr>
            <a:noAutofit/>
          </a:bodyPr>
          <a:lstStyle/>
          <a:p>
            <a:pPr marL="255588" indent="-255588"/>
            <a:r>
              <a:rPr lang="en-GB" sz="1700" b="1" dirty="0" smtClean="0"/>
              <a:t>Retained Profit </a:t>
            </a:r>
            <a:r>
              <a:rPr lang="en-GB" sz="1700" dirty="0" smtClean="0"/>
              <a:t>– This is when </a:t>
            </a:r>
            <a:r>
              <a:rPr lang="en-GB" sz="1700" dirty="0" smtClean="0"/>
              <a:t>a business makes a profit and it does not spend it, </a:t>
            </a:r>
            <a:r>
              <a:rPr lang="en-GB" sz="1700" dirty="0" smtClean="0"/>
              <a:t>keeping it aside for whatever it wishes. Accountants </a:t>
            </a:r>
            <a:r>
              <a:rPr lang="en-GB" sz="1700" dirty="0" smtClean="0"/>
              <a:t>call profits that are kept and not spent retained </a:t>
            </a:r>
            <a:r>
              <a:rPr lang="en-GB" sz="1700" dirty="0" smtClean="0"/>
              <a:t>profits. This money is </a:t>
            </a:r>
            <a:r>
              <a:rPr lang="en-GB" sz="1700" dirty="0" smtClean="0"/>
              <a:t>cash in the bank, gaining interest, called rainy day </a:t>
            </a:r>
            <a:r>
              <a:rPr lang="en-GB" sz="1700" dirty="0" smtClean="0"/>
              <a:t>funds, easily accessible, does not need to be explained and be spent as the company likes.</a:t>
            </a:r>
            <a:endParaRPr lang="en-GB" sz="1700" dirty="0" smtClean="0"/>
          </a:p>
          <a:p>
            <a:pPr marL="255588" indent="-255588"/>
            <a:r>
              <a:rPr lang="en-GB" sz="1700" dirty="0" smtClean="0"/>
              <a:t>This </a:t>
            </a:r>
            <a:r>
              <a:rPr lang="en-GB" sz="1700" dirty="0" smtClean="0"/>
              <a:t>retained profit </a:t>
            </a:r>
            <a:r>
              <a:rPr lang="en-GB" sz="1700" dirty="0" smtClean="0"/>
              <a:t>becomes available </a:t>
            </a:r>
            <a:r>
              <a:rPr lang="en-GB" sz="1700" dirty="0" smtClean="0"/>
              <a:t>to use within the business to help with buying new machinery, vehicles, </a:t>
            </a:r>
            <a:r>
              <a:rPr lang="en-GB" sz="1700" dirty="0" smtClean="0"/>
              <a:t>expanding to new premises, updating computers etc. or </a:t>
            </a:r>
            <a:r>
              <a:rPr lang="en-GB" sz="1700" dirty="0" smtClean="0"/>
              <a:t>developing the business in any other way. Retained profits are also kept </a:t>
            </a:r>
            <a:r>
              <a:rPr lang="en-GB" sz="1700" dirty="0" smtClean="0"/>
              <a:t>in case </a:t>
            </a:r>
            <a:r>
              <a:rPr lang="en-GB" sz="1700" dirty="0" smtClean="0"/>
              <a:t>the owners </a:t>
            </a:r>
            <a:r>
              <a:rPr lang="en-GB" sz="1700" dirty="0" smtClean="0"/>
              <a:t>believe </a:t>
            </a:r>
            <a:r>
              <a:rPr lang="en-GB" sz="1700" dirty="0" smtClean="0"/>
              <a:t>that they may have difficulties in the </a:t>
            </a:r>
            <a:r>
              <a:rPr lang="en-GB" sz="1700" dirty="0" smtClean="0"/>
              <a:t>future. For some companies this Kitty fund is used for legal protection.</a:t>
            </a:r>
            <a:endParaRPr lang="en-GB" sz="1700" dirty="0" smtClean="0"/>
          </a:p>
          <a:p>
            <a:pPr marL="255588" indent="-255588"/>
            <a:r>
              <a:rPr lang="en-GB" sz="1700" b="1" dirty="0" smtClean="0"/>
              <a:t>Retained earnings</a:t>
            </a:r>
            <a:r>
              <a:rPr lang="en-GB" sz="1700" dirty="0" smtClean="0"/>
              <a:t>, also known as </a:t>
            </a:r>
            <a:r>
              <a:rPr lang="en-GB" sz="1700" b="1" dirty="0" smtClean="0"/>
              <a:t>retained surplus</a:t>
            </a:r>
            <a:r>
              <a:rPr lang="en-GB" sz="1700" dirty="0" smtClean="0"/>
              <a:t>, are the portion of a company's profits that it keeps to reinvest in the business or pay off debt, rather than paying them out as dividends to its </a:t>
            </a:r>
            <a:r>
              <a:rPr lang="en-GB" sz="1700" dirty="0" smtClean="0"/>
              <a:t>investors, reducing debt payments and accrued interest.</a:t>
            </a:r>
            <a:endParaRPr lang="en-GB" sz="1700" dirty="0" smtClean="0"/>
          </a:p>
          <a:p>
            <a:pPr marL="255588" indent="-255588"/>
            <a:r>
              <a:rPr lang="en-GB" sz="1700" dirty="0" smtClean="0"/>
              <a:t>Sometimes  retained </a:t>
            </a:r>
            <a:r>
              <a:rPr lang="en-GB" sz="1700" dirty="0" smtClean="0"/>
              <a:t>earnings </a:t>
            </a:r>
            <a:r>
              <a:rPr lang="en-GB" sz="1700" dirty="0" smtClean="0"/>
              <a:t>can be used to increase </a:t>
            </a:r>
            <a:r>
              <a:rPr lang="en-GB" sz="1700" dirty="0" smtClean="0"/>
              <a:t>the supply of cash that's available for acquisitions, repurchase of outstanding shares, or other </a:t>
            </a:r>
            <a:r>
              <a:rPr lang="en-GB" sz="1700" dirty="0" smtClean="0"/>
              <a:t>expenditures like takeovers or mergers.</a:t>
            </a:r>
            <a:endParaRPr lang="en-GB" sz="1700" dirty="0" smtClean="0"/>
          </a:p>
          <a:p>
            <a:pPr marL="255588" indent="-255588"/>
            <a:r>
              <a:rPr lang="en-GB" sz="1700" dirty="0" smtClean="0"/>
              <a:t>Smaller and faster-growing companies tend to have a high ratio of retained earnings to </a:t>
            </a:r>
            <a:r>
              <a:rPr lang="en-GB" sz="1700" dirty="0" smtClean="0"/>
              <a:t>spend on </a:t>
            </a:r>
            <a:r>
              <a:rPr lang="en-GB" sz="1700" dirty="0" smtClean="0"/>
              <a:t>research and development </a:t>
            </a:r>
            <a:r>
              <a:rPr lang="en-GB" sz="1700" dirty="0" smtClean="0"/>
              <a:t>or </a:t>
            </a:r>
            <a:r>
              <a:rPr lang="en-GB" sz="1700" dirty="0" smtClean="0"/>
              <a:t>new product expansion. </a:t>
            </a:r>
            <a:r>
              <a:rPr lang="en-GB" sz="1700" dirty="0" smtClean="0"/>
              <a:t>Older companies </a:t>
            </a:r>
            <a:r>
              <a:rPr lang="en-GB" sz="1700" dirty="0" smtClean="0"/>
              <a:t>tend to pay out a higher percentage of their profits as </a:t>
            </a:r>
            <a:r>
              <a:rPr lang="en-GB" sz="1700" dirty="0" smtClean="0"/>
              <a:t>dividends. Most </a:t>
            </a:r>
            <a:r>
              <a:rPr lang="en-GB" sz="1700" dirty="0" smtClean="0"/>
              <a:t>educational establishments </a:t>
            </a:r>
            <a:r>
              <a:rPr lang="en-GB" sz="1700" dirty="0" smtClean="0"/>
              <a:t>store </a:t>
            </a:r>
            <a:r>
              <a:rPr lang="en-GB" sz="1700" dirty="0" smtClean="0"/>
              <a:t>two months staff salaries in a bank in case of problems, cutting </a:t>
            </a:r>
            <a:r>
              <a:rPr lang="en-GB" sz="1700" dirty="0" smtClean="0"/>
              <a:t>into </a:t>
            </a:r>
            <a:r>
              <a:rPr lang="en-GB" sz="1700" dirty="0" smtClean="0"/>
              <a:t>it to fund expansion plans before refilling the gap but during the period of </a:t>
            </a:r>
            <a:r>
              <a:rPr lang="en-GB" sz="1700" dirty="0" smtClean="0"/>
              <a:t>premises expansion </a:t>
            </a:r>
            <a:r>
              <a:rPr lang="en-GB" sz="1700" dirty="0" smtClean="0"/>
              <a:t>there is a risk.</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P4.1 - Internal sources of finance – Retained Profit</a:t>
            </a:r>
            <a:endParaRPr lang="en-GB" sz="3200" dirty="0"/>
          </a:p>
        </p:txBody>
      </p:sp>
    </p:spTree>
    <p:extLst>
      <p:ext uri="{BB962C8B-B14F-4D97-AF65-F5344CB8AC3E}">
        <p14:creationId xmlns:p14="http://schemas.microsoft.com/office/powerpoint/2010/main" val="2870524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342" y="764704"/>
            <a:ext cx="8645138" cy="5616624"/>
          </a:xfrm>
        </p:spPr>
        <p:txBody>
          <a:bodyPr>
            <a:noAutofit/>
          </a:bodyPr>
          <a:lstStyle/>
          <a:p>
            <a:pPr marL="269875" indent="-255588">
              <a:lnSpc>
                <a:spcPct val="120000"/>
              </a:lnSpc>
            </a:pPr>
            <a:r>
              <a:rPr lang="en-GB" sz="1900" dirty="0" smtClean="0"/>
              <a:t>There are three main ways of raising equity finance:</a:t>
            </a:r>
          </a:p>
          <a:p>
            <a:pPr marL="533400" indent="-266700">
              <a:lnSpc>
                <a:spcPct val="120000"/>
              </a:lnSpc>
              <a:buFont typeface="+mj-lt"/>
              <a:buAutoNum type="arabicPeriod"/>
            </a:pPr>
            <a:r>
              <a:rPr lang="en-GB" sz="1900" dirty="0" smtClean="0"/>
              <a:t>Retaining </a:t>
            </a:r>
            <a:r>
              <a:rPr lang="en-GB" sz="1900" dirty="0"/>
              <a:t>business profits (</a:t>
            </a:r>
            <a:r>
              <a:rPr lang="en-GB" sz="1900" dirty="0" smtClean="0"/>
              <a:t>rather than distributing them to equity shareholders)</a:t>
            </a:r>
          </a:p>
          <a:p>
            <a:pPr marL="533400" indent="-266700">
              <a:lnSpc>
                <a:spcPct val="120000"/>
              </a:lnSpc>
              <a:spcBef>
                <a:spcPts val="0"/>
              </a:spcBef>
              <a:buFont typeface="+mj-lt"/>
              <a:buAutoNum type="arabicPeriod"/>
            </a:pPr>
            <a:r>
              <a:rPr lang="en-GB" sz="1900" dirty="0" smtClean="0"/>
              <a:t>Selling new shares to existing shareholders (a "rights issue")</a:t>
            </a:r>
          </a:p>
          <a:p>
            <a:pPr marL="533400" indent="-266700">
              <a:lnSpc>
                <a:spcPct val="120000"/>
              </a:lnSpc>
              <a:spcBef>
                <a:spcPts val="0"/>
              </a:spcBef>
              <a:buFont typeface="+mj-lt"/>
              <a:buAutoNum type="arabicPeriod"/>
            </a:pPr>
            <a:r>
              <a:rPr lang="en-GB" sz="1900" dirty="0" smtClean="0"/>
              <a:t>Selling new shares to the general public and investing </a:t>
            </a:r>
            <a:r>
              <a:rPr lang="en-GB" sz="1900" dirty="0" smtClean="0"/>
              <a:t>institutions</a:t>
            </a:r>
          </a:p>
          <a:p>
            <a:pPr marL="285750" indent="-285750">
              <a:lnSpc>
                <a:spcPct val="120000"/>
              </a:lnSpc>
            </a:pPr>
            <a:r>
              <a:rPr lang="en-GB" sz="1900" dirty="0" smtClean="0"/>
              <a:t>Shares </a:t>
            </a:r>
            <a:r>
              <a:rPr lang="en-GB" sz="1900" dirty="0" smtClean="0"/>
              <a:t>are a way of selling </a:t>
            </a:r>
            <a:r>
              <a:rPr lang="en-GB" sz="1900" dirty="0" smtClean="0"/>
              <a:t>a business </a:t>
            </a:r>
            <a:r>
              <a:rPr lang="en-GB" sz="1900" dirty="0" smtClean="0"/>
              <a:t>interest in a company without </a:t>
            </a:r>
            <a:r>
              <a:rPr lang="en-GB" sz="1900" dirty="0" smtClean="0"/>
              <a:t>affecting </a:t>
            </a:r>
            <a:r>
              <a:rPr lang="en-GB" sz="1900" dirty="0" smtClean="0"/>
              <a:t>stock or equipment. </a:t>
            </a:r>
            <a:r>
              <a:rPr lang="en-GB" sz="1900" dirty="0" smtClean="0"/>
              <a:t>Share sales can be </a:t>
            </a:r>
            <a:r>
              <a:rPr lang="en-GB" sz="1900" dirty="0" smtClean="0"/>
              <a:t>a quick way of raising a lot of money over a short period of </a:t>
            </a:r>
            <a:r>
              <a:rPr lang="en-GB" sz="1900" dirty="0" smtClean="0"/>
              <a:t>time. </a:t>
            </a:r>
            <a:r>
              <a:rPr lang="en-GB" sz="1900" dirty="0" smtClean="0"/>
              <a:t>Up to 49% of a company can be sold through shares </a:t>
            </a:r>
            <a:r>
              <a:rPr lang="en-GB" sz="1900" dirty="0" smtClean="0"/>
              <a:t>in order to maintain overall </a:t>
            </a:r>
            <a:r>
              <a:rPr lang="en-GB" sz="1900" dirty="0" smtClean="0"/>
              <a:t>governing control but share fluctuations </a:t>
            </a:r>
            <a:r>
              <a:rPr lang="en-GB" sz="1900" dirty="0" smtClean="0"/>
              <a:t>after share sales can </a:t>
            </a:r>
            <a:r>
              <a:rPr lang="en-GB" sz="1900" dirty="0" smtClean="0"/>
              <a:t>have complications for a company, specifically a Public Limited company or partnership. </a:t>
            </a:r>
          </a:p>
          <a:p>
            <a:pPr marL="285750" indent="-285750">
              <a:lnSpc>
                <a:spcPct val="120000"/>
              </a:lnSpc>
            </a:pPr>
            <a:r>
              <a:rPr lang="en-GB" sz="1900" dirty="0" smtClean="0"/>
              <a:t>Look at: </a:t>
            </a:r>
            <a:r>
              <a:rPr lang="en-GB" sz="1900" dirty="0" smtClean="0">
                <a:hlinkClick r:id="rId2"/>
              </a:rPr>
              <a:t>http://www.fool.co.uk/news/investing/2009/05/26/famous-scams-the-enron-scandal.aspx</a:t>
            </a:r>
            <a:r>
              <a:rPr lang="en-GB" sz="1900" dirty="0" smtClean="0"/>
              <a:t> for ways that companies benefit from Share dealings and creative accounting. </a:t>
            </a:r>
            <a:endParaRPr lang="en-GB" sz="1900" dirty="0" smtClean="0"/>
          </a:p>
          <a:p>
            <a:pPr marL="285750" indent="-285750">
              <a:lnSpc>
                <a:spcPct val="120000"/>
              </a:lnSpc>
            </a:pPr>
            <a:r>
              <a:rPr lang="en-GB" sz="1900" dirty="0" smtClean="0"/>
              <a:t>The downside is share trading can take time and can destabilise trust within a company, specifically if there are shares already available.</a:t>
            </a:r>
            <a:endParaRPr lang="en-GB" sz="1900" dirty="0" smtClean="0"/>
          </a:p>
        </p:txBody>
      </p:sp>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600" dirty="0" smtClean="0"/>
              <a:t>P4.1 - Internal sources of finance – Shares</a:t>
            </a:r>
            <a:endParaRPr lang="en-GB" sz="3600" dirty="0"/>
          </a:p>
        </p:txBody>
      </p:sp>
    </p:spTree>
    <p:extLst>
      <p:ext uri="{BB962C8B-B14F-4D97-AF65-F5344CB8AC3E}">
        <p14:creationId xmlns:p14="http://schemas.microsoft.com/office/powerpoint/2010/main" val="3947159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614" y="732596"/>
            <a:ext cx="8786874" cy="5000660"/>
          </a:xfrm>
        </p:spPr>
        <p:txBody>
          <a:bodyPr>
            <a:noAutofit/>
          </a:bodyPr>
          <a:lstStyle/>
          <a:p>
            <a:pPr>
              <a:lnSpc>
                <a:spcPct val="120000"/>
              </a:lnSpc>
              <a:spcBef>
                <a:spcPts val="0"/>
              </a:spcBef>
              <a:buNone/>
            </a:pPr>
            <a:r>
              <a:rPr lang="en-GB" sz="1900" b="1" dirty="0" smtClean="0"/>
              <a:t>How significant are new issues of shares in the UK?</a:t>
            </a:r>
            <a:endParaRPr lang="en-GB" sz="1900" dirty="0" smtClean="0"/>
          </a:p>
          <a:p>
            <a:pPr>
              <a:lnSpc>
                <a:spcPct val="120000"/>
              </a:lnSpc>
              <a:spcBef>
                <a:spcPts val="0"/>
              </a:spcBef>
            </a:pPr>
            <a:r>
              <a:rPr lang="en-GB" sz="1900" dirty="0" smtClean="0"/>
              <a:t>Issues of new shares to the public account for around 10% of new equity finance in the UK</a:t>
            </a:r>
          </a:p>
          <a:p>
            <a:pPr>
              <a:lnSpc>
                <a:spcPct val="120000"/>
              </a:lnSpc>
              <a:spcBef>
                <a:spcPts val="0"/>
              </a:spcBef>
            </a:pPr>
            <a:r>
              <a:rPr lang="en-GB" sz="1900" dirty="0" smtClean="0"/>
              <a:t>Whilst not significant in the overall context of UK equity financing, when new issues do occur, they are often large in terms of the amount raised</a:t>
            </a:r>
          </a:p>
          <a:p>
            <a:pPr>
              <a:lnSpc>
                <a:spcPct val="120000"/>
              </a:lnSpc>
              <a:spcBef>
                <a:spcPts val="0"/>
              </a:spcBef>
            </a:pPr>
            <a:r>
              <a:rPr lang="en-GB" sz="1900" dirty="0" smtClean="0"/>
              <a:t>New issues are usually used at the time a business first obtains a listing on the Stock Exchange. This process is called an Initial Public Offering (“IPO”) or a “flotation”</a:t>
            </a:r>
          </a:p>
          <a:p>
            <a:pPr>
              <a:lnSpc>
                <a:spcPct val="120000"/>
              </a:lnSpc>
              <a:spcBef>
                <a:spcPts val="0"/>
              </a:spcBef>
              <a:buNone/>
            </a:pPr>
            <a:r>
              <a:rPr lang="en-GB" sz="1900" b="1" dirty="0" smtClean="0"/>
              <a:t>Methods</a:t>
            </a:r>
            <a:endParaRPr lang="en-GB" sz="1900" dirty="0" smtClean="0"/>
          </a:p>
          <a:p>
            <a:pPr>
              <a:lnSpc>
                <a:spcPct val="120000"/>
              </a:lnSpc>
              <a:spcBef>
                <a:spcPts val="0"/>
              </a:spcBef>
            </a:pPr>
            <a:r>
              <a:rPr lang="en-GB" sz="1900" dirty="0" smtClean="0"/>
              <a:t>The process of a stock market flotation can apply both to private and </a:t>
            </a:r>
            <a:r>
              <a:rPr lang="en-GB" sz="1900" dirty="0" smtClean="0"/>
              <a:t>nationalised </a:t>
            </a:r>
            <a:r>
              <a:rPr lang="en-GB" sz="1900" dirty="0" smtClean="0"/>
              <a:t>share </a:t>
            </a:r>
            <a:r>
              <a:rPr lang="en-GB" sz="1900" dirty="0" smtClean="0"/>
              <a:t>issues and means selling a bulk of the company to the general public of private investment in order to raise a lot of capital in a hurry. Company shareholders often buy a lot of shares to increase their own worth but sell their own shares when they feel the company will be devalued. Otherwise Shares as a financial asset is not as secure as profits or owner investment.</a:t>
            </a:r>
            <a:endParaRPr lang="en-GB" sz="1900" dirty="0" smtClean="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600" dirty="0" smtClean="0"/>
              <a:t>P4.1 - Internal sources of finance – Shares</a:t>
            </a:r>
            <a:endParaRPr lang="en-GB" sz="3600" dirty="0"/>
          </a:p>
        </p:txBody>
      </p:sp>
    </p:spTree>
    <p:extLst>
      <p:ext uri="{BB962C8B-B14F-4D97-AF65-F5344CB8AC3E}">
        <p14:creationId xmlns:p14="http://schemas.microsoft.com/office/powerpoint/2010/main" val="27563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2984884558"/>
              </p:ext>
            </p:extLst>
          </p:nvPr>
        </p:nvGraphicFramePr>
        <p:xfrm>
          <a:off x="251520" y="2039488"/>
          <a:ext cx="8712969" cy="1749552"/>
        </p:xfrm>
        <a:graphic>
          <a:graphicData uri="http://schemas.openxmlformats.org/drawingml/2006/table">
            <a:tbl>
              <a:tblPr firstRow="1" bandRow="1">
                <a:tableStyleId>{5C22544A-7EE6-4342-B048-85BDC9FD1C3A}</a:tableStyleId>
              </a:tblPr>
              <a:tblGrid>
                <a:gridCol w="1742594"/>
                <a:gridCol w="1469660"/>
                <a:gridCol w="1623653"/>
                <a:gridCol w="2134468"/>
                <a:gridCol w="1742594"/>
              </a:tblGrid>
              <a:tr h="546016">
                <a:tc>
                  <a:txBody>
                    <a:bodyPr/>
                    <a:lstStyle/>
                    <a:p>
                      <a:pPr algn="ctr">
                        <a:lnSpc>
                          <a:spcPct val="115000"/>
                        </a:lnSpc>
                        <a:spcAft>
                          <a:spcPts val="0"/>
                        </a:spcAft>
                      </a:pPr>
                      <a:r>
                        <a:rPr lang="en-GB" sz="1600" b="1" dirty="0">
                          <a:latin typeface="Calibri" pitchFamily="34" charset="0"/>
                          <a:ea typeface="Calibri"/>
                          <a:cs typeface="Calibri" pitchFamily="34" charset="0"/>
                        </a:rPr>
                        <a:t>Method of Finance</a:t>
                      </a:r>
                      <a:endParaRPr lang="en-GB" sz="1600" dirty="0">
                        <a:latin typeface="Calibri" pitchFamily="34" charset="0"/>
                        <a:ea typeface="Calibri"/>
                        <a:cs typeface="Calibri" pitchFamily="34" charset="0"/>
                      </a:endParaRPr>
                    </a:p>
                  </a:txBody>
                  <a:tcPr marL="32385" marR="3238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latin typeface="Calibri" pitchFamily="34" charset="0"/>
                          <a:ea typeface="Calibri"/>
                          <a:cs typeface="Calibri" pitchFamily="34" charset="0"/>
                        </a:rPr>
                        <a:t>Advantage of Use</a:t>
                      </a: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b="1" dirty="0" smtClean="0">
                          <a:latin typeface="Calibri" pitchFamily="34" charset="0"/>
                          <a:ea typeface="Calibri"/>
                          <a:cs typeface="Calibri" pitchFamily="34" charset="0"/>
                        </a:rPr>
                        <a:t>Disadvantage of Use</a:t>
                      </a: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dirty="0" smtClean="0">
                          <a:latin typeface="Calibri" pitchFamily="34" charset="0"/>
                          <a:ea typeface="Calibri"/>
                          <a:cs typeface="Calibri" pitchFamily="34" charset="0"/>
                        </a:rPr>
                        <a:t>Why it may or may not be preferable</a:t>
                      </a:r>
                      <a:endParaRPr lang="en-GB" sz="1600" dirty="0">
                        <a:latin typeface="Calibri" pitchFamily="34" charset="0"/>
                        <a:ea typeface="Calibri"/>
                        <a:cs typeface="Calibri" pitchFamily="34" charset="0"/>
                      </a:endParaRPr>
                    </a:p>
                  </a:txBody>
                  <a:tcPr marL="32385" marR="32385" marT="0" marB="0"/>
                </a:tc>
                <a:tc>
                  <a:txBody>
                    <a:bodyPr/>
                    <a:lstStyle/>
                    <a:p>
                      <a:pPr algn="ctr">
                        <a:lnSpc>
                          <a:spcPct val="115000"/>
                        </a:lnSpc>
                        <a:spcAft>
                          <a:spcPts val="0"/>
                        </a:spcAft>
                      </a:pPr>
                      <a:r>
                        <a:rPr lang="en-GB" sz="1600" dirty="0" smtClean="0">
                          <a:latin typeface="Calibri" pitchFamily="34" charset="0"/>
                          <a:ea typeface="Calibri"/>
                          <a:cs typeface="Calibri" pitchFamily="34" charset="0"/>
                        </a:rPr>
                        <a:t>Consequence</a:t>
                      </a:r>
                      <a:endParaRPr lang="en-GB" sz="1600" dirty="0">
                        <a:latin typeface="Calibri" pitchFamily="34" charset="0"/>
                        <a:ea typeface="Calibri"/>
                        <a:cs typeface="Calibri" pitchFamily="34" charset="0"/>
                      </a:endParaRPr>
                    </a:p>
                  </a:txBody>
                  <a:tcPr marL="32385" marR="32385" marT="0" marB="0"/>
                </a:tc>
              </a:tr>
              <a:tr h="237012">
                <a:tc>
                  <a:txBody>
                    <a:bodyPr/>
                    <a:lstStyle/>
                    <a:p>
                      <a:pPr algn="ctr">
                        <a:lnSpc>
                          <a:spcPct val="115000"/>
                        </a:lnSpc>
                        <a:spcAft>
                          <a:spcPts val="0"/>
                        </a:spcAft>
                      </a:pPr>
                      <a:r>
                        <a:rPr lang="en-GB" sz="2000" dirty="0">
                          <a:latin typeface="Calibri" pitchFamily="34" charset="0"/>
                          <a:ea typeface="Calibri"/>
                          <a:cs typeface="Calibri" pitchFamily="34" charset="0"/>
                        </a:rPr>
                        <a:t>Owners money</a:t>
                      </a:r>
                    </a:p>
                  </a:txBody>
                  <a:tcPr marL="32385" marR="32385" marT="0" marB="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2000" dirty="0" smtClean="0">
                          <a:latin typeface="Calibri" pitchFamily="34" charset="0"/>
                          <a:ea typeface="Calibri"/>
                          <a:cs typeface="Calibri" pitchFamily="34" charset="0"/>
                        </a:rPr>
                        <a:t>Retained Profit</a:t>
                      </a:r>
                      <a:endParaRPr lang="en-GB" sz="2000" dirty="0">
                        <a:latin typeface="Calibri" pitchFamily="34" charset="0"/>
                        <a:ea typeface="Calibri"/>
                        <a:cs typeface="Calibri" pitchFamily="34" charset="0"/>
                      </a:endParaRPr>
                    </a:p>
                  </a:txBody>
                  <a:tcPr marL="32385" marR="32385" marT="0" marB="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r>
              <a:tr h="237012">
                <a:tc>
                  <a:txBody>
                    <a:bodyPr/>
                    <a:lstStyle/>
                    <a:p>
                      <a:pPr algn="ctr">
                        <a:lnSpc>
                          <a:spcPct val="115000"/>
                        </a:lnSpc>
                        <a:spcAft>
                          <a:spcPts val="0"/>
                        </a:spcAft>
                      </a:pPr>
                      <a:r>
                        <a:rPr lang="en-GB" sz="2000" dirty="0" smtClean="0">
                          <a:latin typeface="Calibri" pitchFamily="34" charset="0"/>
                          <a:ea typeface="Calibri"/>
                          <a:cs typeface="Calibri" pitchFamily="34" charset="0"/>
                        </a:rPr>
                        <a:t>Selling shares</a:t>
                      </a:r>
                      <a:endParaRPr lang="en-GB" sz="2000" dirty="0">
                        <a:latin typeface="Calibri" pitchFamily="34" charset="0"/>
                        <a:ea typeface="Calibri"/>
                        <a:cs typeface="Calibri" pitchFamily="34" charset="0"/>
                      </a:endParaRPr>
                    </a:p>
                  </a:txBody>
                  <a:tcPr marL="32385" marR="32385" marT="0" marB="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c>
                  <a:txBody>
                    <a:bodyPr/>
                    <a:lstStyle/>
                    <a:p>
                      <a:endParaRPr lang="en-GB" sz="2000" dirty="0">
                        <a:latin typeface="Calibri" pitchFamily="34" charset="0"/>
                        <a:cs typeface="Calibri" pitchFamily="34" charset="0"/>
                      </a:endParaRPr>
                    </a:p>
                  </a:txBody>
                  <a:tcPr marL="43180" marR="43180"/>
                </a:tc>
              </a:tr>
            </a:tbl>
          </a:graphicData>
        </a:graphic>
      </p:graphicFrame>
      <p:sp>
        <p:nvSpPr>
          <p:cNvPr id="4" name="Content Placeholder 3"/>
          <p:cNvSpPr>
            <a:spLocks noGrp="1"/>
          </p:cNvSpPr>
          <p:nvPr>
            <p:ph sz="half" idx="2"/>
          </p:nvPr>
        </p:nvSpPr>
        <p:spPr>
          <a:xfrm>
            <a:off x="214282" y="781804"/>
            <a:ext cx="8678198" cy="5527516"/>
          </a:xfrm>
        </p:spPr>
        <p:txBody>
          <a:bodyPr>
            <a:normAutofit fontScale="92500" lnSpcReduction="20000"/>
          </a:bodyPr>
          <a:lstStyle/>
          <a:p>
            <a:pPr marL="0" indent="0">
              <a:buNone/>
            </a:pPr>
            <a:r>
              <a:rPr lang="en-GB" sz="2400" b="1" dirty="0" smtClean="0"/>
              <a:t>M2.1 - Task 03 – </a:t>
            </a:r>
            <a:r>
              <a:rPr lang="en-GB" sz="2400" dirty="0" smtClean="0"/>
              <a:t>For your Company, </a:t>
            </a:r>
            <a:r>
              <a:rPr lang="en-GB" sz="2400" dirty="0" smtClean="0"/>
              <a:t>state the </a:t>
            </a:r>
            <a:r>
              <a:rPr lang="en-GB" sz="2400" b="1" dirty="0" smtClean="0"/>
              <a:t>advantages and disadvantages </a:t>
            </a:r>
            <a:r>
              <a:rPr lang="en-GB" sz="2400" dirty="0" smtClean="0"/>
              <a:t>of each </a:t>
            </a:r>
            <a:r>
              <a:rPr lang="en-GB" sz="2400" dirty="0" smtClean="0"/>
              <a:t>internal financial </a:t>
            </a:r>
            <a:r>
              <a:rPr lang="en-GB" sz="2400" dirty="0" smtClean="0"/>
              <a:t>method </a:t>
            </a:r>
            <a:r>
              <a:rPr lang="en-GB" sz="2400" dirty="0" smtClean="0"/>
              <a:t>and </a:t>
            </a:r>
            <a:r>
              <a:rPr lang="en-GB" sz="2400" dirty="0" smtClean="0"/>
              <a:t>what it could mean to </a:t>
            </a:r>
            <a:r>
              <a:rPr lang="en-GB" sz="2400" dirty="0" smtClean="0"/>
              <a:t>the business should </a:t>
            </a:r>
            <a:r>
              <a:rPr lang="en-GB" sz="2400" dirty="0" smtClean="0"/>
              <a:t>they choose this path to finance their </a:t>
            </a:r>
            <a:r>
              <a:rPr lang="en-GB" sz="2400" dirty="0" smtClean="0"/>
              <a:t>business functions.</a:t>
            </a:r>
          </a:p>
          <a:p>
            <a:pPr marL="0" indent="0">
              <a:buNone/>
            </a:pPr>
            <a:endParaRPr lang="en-GB" sz="4300" dirty="0"/>
          </a:p>
          <a:p>
            <a:pPr marL="0" indent="0">
              <a:buNone/>
            </a:pPr>
            <a:endParaRPr lang="en-GB" sz="2400" dirty="0" smtClean="0"/>
          </a:p>
          <a:p>
            <a:pPr marL="0" indent="0">
              <a:buNone/>
            </a:pPr>
            <a:endParaRPr lang="en-GB" sz="2400" dirty="0"/>
          </a:p>
          <a:p>
            <a:pPr marL="0" indent="0">
              <a:buNone/>
            </a:pPr>
            <a:endParaRPr lang="en-GB" sz="2400" dirty="0" smtClean="0"/>
          </a:p>
          <a:p>
            <a:pPr marL="0" indent="0">
              <a:buNone/>
            </a:pPr>
            <a:endParaRPr lang="en-GB" sz="2400" dirty="0" smtClean="0"/>
          </a:p>
          <a:p>
            <a:pPr marL="342900" indent="-342900"/>
            <a:r>
              <a:rPr lang="en-GB" sz="2400" dirty="0" smtClean="0"/>
              <a:t>For instance Selling shares may not be preferable because it leaves the company open to hostile buyouts when a rival buys up enough shares to take ownership and leaves the company value prone to stock market fluctuations.</a:t>
            </a:r>
          </a:p>
          <a:p>
            <a:pPr marL="342900" indent="-342900"/>
            <a:r>
              <a:rPr lang="en-GB" sz="2400" dirty="0" smtClean="0"/>
              <a:t>Consequence – Value of the company becomes less, the company can no longer borrow as much from the bank based on company worth and will need to rely on asset worth or owners money. </a:t>
            </a:r>
            <a:r>
              <a:rPr lang="en-GB" sz="2400" dirty="0"/>
              <a:t>Use the </a:t>
            </a:r>
            <a:r>
              <a:rPr lang="en-GB" sz="2400" dirty="0">
                <a:hlinkClick r:id="rId2" action="ppaction://hlinkfile"/>
              </a:rPr>
              <a:t>template attached </a:t>
            </a:r>
            <a:r>
              <a:rPr lang="en-GB" sz="2400" dirty="0"/>
              <a:t>as a guide to expectations.</a:t>
            </a:r>
            <a:endParaRPr lang="en-GB" sz="2400" dirty="0" smtClean="0"/>
          </a:p>
          <a:p>
            <a:pPr marL="0" indent="0">
              <a:buNone/>
            </a:pPr>
            <a:endParaRPr lang="en-GB" sz="2400" dirty="0"/>
          </a:p>
        </p:txBody>
      </p:sp>
      <p:sp>
        <p:nvSpPr>
          <p:cNvPr id="6" name="Title 1"/>
          <p:cNvSpPr>
            <a:spLocks noGrp="1"/>
          </p:cNvSpPr>
          <p:nvPr>
            <p:ph type="title"/>
          </p:nvPr>
        </p:nvSpPr>
        <p:spPr>
          <a:xfrm>
            <a:off x="107504" y="116632"/>
            <a:ext cx="8964488" cy="452568"/>
          </a:xfrm>
        </p:spPr>
        <p:txBody>
          <a:bodyPr>
            <a:noAutofit/>
          </a:bodyPr>
          <a:lstStyle/>
          <a:p>
            <a:r>
              <a:rPr lang="en-GB" sz="2800" dirty="0" smtClean="0"/>
              <a:t>M2.1 – Internal Sources </a:t>
            </a:r>
            <a:r>
              <a:rPr lang="en-GB" sz="2800" dirty="0"/>
              <a:t>of </a:t>
            </a:r>
            <a:r>
              <a:rPr lang="en-GB" sz="2800" dirty="0" smtClean="0"/>
              <a:t>Finance – Company Preference</a:t>
            </a:r>
            <a:endParaRPr lang="en-GB" sz="2800" dirty="0"/>
          </a:p>
        </p:txBody>
      </p:sp>
    </p:spTree>
    <p:extLst>
      <p:ext uri="{BB962C8B-B14F-4D97-AF65-F5344CB8AC3E}">
        <p14:creationId xmlns:p14="http://schemas.microsoft.com/office/powerpoint/2010/main" val="35429321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14607</TotalTime>
  <Words>6660</Words>
  <Application>Microsoft Office PowerPoint</Application>
  <PresentationFormat>On-screen Show (4:3)</PresentationFormat>
  <Paragraphs>302</Paragraphs>
  <Slides>35</Slides>
  <Notes>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Enderoth</vt:lpstr>
      <vt:lpstr>Unit 30 - Business Resources</vt:lpstr>
      <vt:lpstr>LO3 - Assessment Criteria</vt:lpstr>
      <vt:lpstr> Scenario and Assessment Criteria – P4, M2 and D1</vt:lpstr>
      <vt:lpstr>PowerPoint Presentation</vt:lpstr>
      <vt:lpstr>PowerPoint Presentation</vt:lpstr>
      <vt:lpstr>PowerPoint Presentation</vt:lpstr>
      <vt:lpstr>PowerPoint Presentation</vt:lpstr>
      <vt:lpstr>PowerPoint Presentation</vt:lpstr>
      <vt:lpstr>M2.1 – Internal Sources of Finance – Company Preference</vt:lpstr>
      <vt:lpstr>PowerPoint Presentation</vt:lpstr>
      <vt:lpstr>P4.2 - External sources of finance – Invoice Factoring</vt:lpstr>
      <vt:lpstr>P4.2 - External sources of finance - Debentures</vt:lpstr>
      <vt:lpstr>P4.2 - External sources of finance – Business Loans</vt:lpstr>
      <vt:lpstr>P4.2 - External sources of finance – Business Mortgage</vt:lpstr>
      <vt:lpstr>PowerPoint Presentation</vt:lpstr>
      <vt:lpstr>P4.2 - External sources of finance – Business Capital</vt:lpstr>
      <vt:lpstr>P4.2 - External sources of finance - Grants</vt:lpstr>
      <vt:lpstr>P4.2 - External sources of finance - Grants</vt:lpstr>
      <vt:lpstr>P4.2 - External sources of finance - Overdraft</vt:lpstr>
      <vt:lpstr>P4.2 - External sources of finance - Overdraft</vt:lpstr>
      <vt:lpstr>P4.2 - External sources of finance - Leasing</vt:lpstr>
      <vt:lpstr>P4.2 - External sources of finance – Hire Purchase</vt:lpstr>
      <vt:lpstr>P4.2 - External sources of finance – Asset Sale/Lending</vt:lpstr>
      <vt:lpstr>P4.2 - External sources of finance – Asset Sale/Lending</vt:lpstr>
      <vt:lpstr>P4.2 - External sources of finance – Trade Credit</vt:lpstr>
      <vt:lpstr>P4.2 - External sources of finance – Trade Credit</vt:lpstr>
      <vt:lpstr>M2.2 - External sources of finance – Trade Credit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Assessment Tasks – P4, M2 and D1</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406</cp:revision>
  <cp:lastPrinted>2013-11-14T08:02:55Z</cp:lastPrinted>
  <dcterms:created xsi:type="dcterms:W3CDTF">2008-08-20T08:55:34Z</dcterms:created>
  <dcterms:modified xsi:type="dcterms:W3CDTF">2014-07-26T18:50:48Z</dcterms:modified>
  <cp:category>Unit 05</cp:category>
</cp:coreProperties>
</file>